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56"/>
  </p:notesMasterIdLst>
  <p:handoutMasterIdLst>
    <p:handoutMasterId r:id="rId57"/>
  </p:handoutMasterIdLst>
  <p:sldIdLst>
    <p:sldId id="2680" r:id="rId2"/>
    <p:sldId id="975" r:id="rId3"/>
    <p:sldId id="323" r:id="rId4"/>
    <p:sldId id="2685" r:id="rId5"/>
    <p:sldId id="974" r:id="rId6"/>
    <p:sldId id="973" r:id="rId7"/>
    <p:sldId id="322" r:id="rId8"/>
    <p:sldId id="324" r:id="rId9"/>
    <p:sldId id="2679" r:id="rId10"/>
    <p:sldId id="985" r:id="rId11"/>
    <p:sldId id="977" r:id="rId12"/>
    <p:sldId id="984" r:id="rId13"/>
    <p:sldId id="972" r:id="rId14"/>
    <p:sldId id="2682" r:id="rId15"/>
    <p:sldId id="2683" r:id="rId16"/>
    <p:sldId id="2684" r:id="rId17"/>
    <p:sldId id="256" r:id="rId18"/>
    <p:sldId id="1015" r:id="rId19"/>
    <p:sldId id="257" r:id="rId20"/>
    <p:sldId id="291" r:id="rId21"/>
    <p:sldId id="258" r:id="rId22"/>
    <p:sldId id="272" r:id="rId23"/>
    <p:sldId id="259" r:id="rId24"/>
    <p:sldId id="260" r:id="rId25"/>
    <p:sldId id="261" r:id="rId26"/>
    <p:sldId id="289" r:id="rId27"/>
    <p:sldId id="292" r:id="rId28"/>
    <p:sldId id="262" r:id="rId29"/>
    <p:sldId id="288" r:id="rId30"/>
    <p:sldId id="293" r:id="rId31"/>
    <p:sldId id="264" r:id="rId32"/>
    <p:sldId id="266" r:id="rId33"/>
    <p:sldId id="267" r:id="rId34"/>
    <p:sldId id="268" r:id="rId35"/>
    <p:sldId id="269" r:id="rId36"/>
    <p:sldId id="2681" r:id="rId37"/>
    <p:sldId id="273" r:id="rId38"/>
    <p:sldId id="270" r:id="rId39"/>
    <p:sldId id="271" r:id="rId40"/>
    <p:sldId id="277" r:id="rId41"/>
    <p:sldId id="283" r:id="rId42"/>
    <p:sldId id="281" r:id="rId43"/>
    <p:sldId id="276" r:id="rId44"/>
    <p:sldId id="279" r:id="rId45"/>
    <p:sldId id="2687" r:id="rId46"/>
    <p:sldId id="280" r:id="rId47"/>
    <p:sldId id="295" r:id="rId48"/>
    <p:sldId id="2686" r:id="rId49"/>
    <p:sldId id="282" r:id="rId50"/>
    <p:sldId id="286" r:id="rId51"/>
    <p:sldId id="287" r:id="rId52"/>
    <p:sldId id="263" r:id="rId53"/>
    <p:sldId id="274" r:id="rId54"/>
    <p:sldId id="275" r:id="rId5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081"/>
    <p:restoredTop sz="77348"/>
  </p:normalViewPr>
  <p:slideViewPr>
    <p:cSldViewPr snapToGrid="0">
      <p:cViewPr>
        <p:scale>
          <a:sx n="106" d="100"/>
          <a:sy n="106" d="100"/>
        </p:scale>
        <p:origin x="584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10D62F-4A51-8E23-B894-20CB83E47C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2B362-CB8B-C667-DAD5-584B35C79D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A2AFF-F7E6-BA4C-9F9C-E5360E8C9012}" type="datetimeFigureOut">
              <a:rPr lang="en-CH" smtClean="0"/>
              <a:t>27.02.2025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E45BA-7A9C-D8B2-0102-F77AB0417F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28C63-EE76-5B0C-8BAC-224268D532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F9125-E3C3-C942-BB2C-D117F0ACF4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9844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50A1A-32AC-214B-BD58-B2C424E2B019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673BB-6321-9649-9317-D7635262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38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89-023-01458-4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9-022-00971-2#Fig6" TargetMode="External"/><Relationship Id="rId7" Type="http://schemas.openxmlformats.org/officeDocument/2006/relationships/hyperlink" Target="https://www.nature.com/articles/s41589-022-00971-2#ref-CR20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ature.com/articles/s41589-022-00971-2#ref-CR19" TargetMode="External"/><Relationship Id="rId5" Type="http://schemas.openxmlformats.org/officeDocument/2006/relationships/hyperlink" Target="https://www.nature.com/articles/s41589-022-00971-2#ref-CR18" TargetMode="External"/><Relationship Id="rId4" Type="http://schemas.openxmlformats.org/officeDocument/2006/relationships/hyperlink" Target="https://www.nature.com/articles/s41589-022-00971-2#ref-CR17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9-022-00971-2#Fig3" TargetMode="External"/><Relationship Id="rId7" Type="http://schemas.openxmlformats.org/officeDocument/2006/relationships/hyperlink" Target="https://www.nature.com/articles/s41589-022-00971-2#Fig12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ature.com/articles/s41589-022-00971-2#Fig11" TargetMode="External"/><Relationship Id="rId5" Type="http://schemas.openxmlformats.org/officeDocument/2006/relationships/hyperlink" Target="https://www.nature.com/articles/s41589-022-00971-2#Fig10" TargetMode="External"/><Relationship Id="rId4" Type="http://schemas.openxmlformats.org/officeDocument/2006/relationships/hyperlink" Target="https://www.nature.com/articles/s41589-022-00971-2#Fig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1/jacs.2c04824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bi.2020.10.009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A1050-D270-1B46-A382-CF5BAAE9547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574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www.biorxiv.org</a:t>
            </a:r>
            <a:r>
              <a:rPr lang="en-GB" dirty="0"/>
              <a:t>/content/10.1101/2024.05.14.593970v1.full.pdf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A1050-D270-1B46-A382-CF5BAAE954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18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www.biorxiv.org</a:t>
            </a:r>
            <a:r>
              <a:rPr lang="en-GB" dirty="0"/>
              <a:t>/content/10.1101/2024.05.14.593897v1.full.pdf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A1050-D270-1B46-A382-CF5BAAE9547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66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800BF-3AEF-988A-16ED-33B5C7B2C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C78AD2-1640-0951-FB4B-9BD2A0F2C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EC14E-9E55-CEFE-FA8D-F52998C40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7F8B-7BD7-5F6C-7256-EB476C797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A1050-D270-1B46-A382-CF5BAAE9547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852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63AB8-5D3D-D3F1-F17E-27DEEC992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F8040-C839-3325-E3E1-8AA08F4E3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204366-861A-7960-E97C-E368561F1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www.nature.com</a:t>
            </a:r>
            <a:r>
              <a:rPr lang="en-GB" dirty="0"/>
              <a:t>/articles/s41589-020-0594-x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7A407-27BD-6716-65DB-FCE351267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A1050-D270-1B46-A382-CF5BAAE9547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759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A6FB2-8676-016B-6F5C-FCCDC1571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072D39-8A6E-DF1B-1C43-8B1F7E334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E1CB62-B0A8-BC74-B9C1-DBDA15B22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12121"/>
                </a:solidFill>
                <a:effectLst/>
                <a:latin typeface="system-ui"/>
              </a:rPr>
              <a:t>DOI: </a:t>
            </a:r>
            <a:r>
              <a:rPr lang="en-GB" b="0" i="0" u="none" strike="noStrike" dirty="0">
                <a:solidFill>
                  <a:srgbClr val="0071BC"/>
                </a:solidFill>
                <a:effectLst/>
                <a:latin typeface="system-ui"/>
                <a:hlinkClick r:id="rId3"/>
              </a:rPr>
              <a:t>10.1038/s41589-023-01458-4</a:t>
            </a:r>
            <a:endParaRPr lang="en-GB" b="0" i="0" dirty="0">
              <a:solidFill>
                <a:srgbClr val="212121"/>
              </a:solidFill>
              <a:effectLst/>
              <a:latin typeface="system-u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2F7F4-3342-5B82-F560-266A95C5C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A1050-D270-1B46-A382-CF5BAAE9547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681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330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605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Active ubiquitination and degradation of proteins is the root cause of several classes of diseases, including many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Harding"/>
              </a:rPr>
              <a:t>tumor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 suppressors in cancer (for example, TP53, CDKN1A, CDN1C and BAX), and mutated and misfolded proteins, such as </a:t>
            </a:r>
            <a:r>
              <a:rPr lang="el-GR" b="0" i="0" dirty="0">
                <a:solidFill>
                  <a:srgbClr val="222222"/>
                </a:solidFill>
                <a:effectLst/>
                <a:latin typeface="Harding"/>
              </a:rPr>
              <a:t>Δ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F508-cystic fibrosis transmembrane conductance regulator (CFTR) in cystic fibrosis or glucokinase in pancreatic cells in maturity-onset diabetes of the young type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i="0" dirty="0">
                <a:solidFill>
                  <a:srgbClr val="222222"/>
                </a:solidFill>
                <a:effectLst/>
                <a:latin typeface="Harding"/>
              </a:rPr>
            </a:br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https://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-apple-system"/>
              </a:rPr>
              <a:t>doi.org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/10.1038/s41589-022-00971-2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524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879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OTUB1 is a highly expressed DUB that specifically cleaves K48-linked polyubiquitin chains, the type of ubiquitin linkage that destines proteins for proteasome-mediated degradation, and C23 represents a known ubiquitin substrate recognition site that is distant from the catalytic C91 (Extended Data Fig. </a:t>
            </a:r>
            <a:r>
              <a:rPr lang="en-GB" b="0" i="0" dirty="0">
                <a:solidFill>
                  <a:srgbClr val="006699"/>
                </a:solidFill>
                <a:effectLst/>
                <a:latin typeface="Harding"/>
                <a:hlinkClick r:id="rId3"/>
              </a:rPr>
              <a:t>1b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</a:t>
            </a:r>
            <a:r>
              <a:rPr lang="en-GB" b="0" i="0" baseline="30000" dirty="0">
                <a:solidFill>
                  <a:srgbClr val="006699"/>
                </a:solidFill>
                <a:effectLst/>
                <a:latin typeface="Harding"/>
                <a:hlinkClick r:id="rId4" tooltip="Wiener, R., Zhang, X., Wang, T. &amp; Wolberger, C. The mechanism of OTUB1-mediated inhibition of ubiquitination. Nature 483, 618–622 (2012)."/>
              </a:rPr>
              <a:t>17</a:t>
            </a:r>
            <a:r>
              <a:rPr lang="en-GB" b="0" i="0" baseline="30000" dirty="0">
                <a:solidFill>
                  <a:srgbClr val="222222"/>
                </a:solidFill>
                <a:effectLst/>
                <a:latin typeface="Harding"/>
              </a:rPr>
              <a:t>,</a:t>
            </a:r>
            <a:r>
              <a:rPr lang="en-GB" b="0" i="0" baseline="30000" dirty="0">
                <a:solidFill>
                  <a:srgbClr val="006699"/>
                </a:solidFill>
                <a:effectLst/>
                <a:latin typeface="Harding"/>
                <a:hlinkClick r:id="rId5" tooltip="Nakada, S. et al. Non-canonical inhibition of DNA damage-dependent ubiquitination by OTUB1. Nature 466, 941–946 (2010)."/>
              </a:rPr>
              <a:t>18</a:t>
            </a:r>
            <a:r>
              <a:rPr lang="en-GB" b="0" i="0" baseline="30000" dirty="0">
                <a:solidFill>
                  <a:srgbClr val="222222"/>
                </a:solidFill>
                <a:effectLst/>
                <a:latin typeface="Harding"/>
              </a:rPr>
              <a:t>,</a:t>
            </a:r>
            <a:r>
              <a:rPr lang="en-GB" b="0" i="0" baseline="30000" dirty="0">
                <a:solidFill>
                  <a:srgbClr val="006699"/>
                </a:solidFill>
                <a:effectLst/>
                <a:latin typeface="Harding"/>
                <a:hlinkClick r:id="rId6" tooltip="Que, L. T., Morrow, M. E. &amp; Wolberger, C. Comparison of cross-regulation by different OTUB1:E2 complexes. Biochemistry 59, 921–932 (2020)."/>
              </a:rPr>
              <a:t>19</a:t>
            </a:r>
            <a:r>
              <a:rPr lang="en-GB" b="0" i="0" baseline="30000" dirty="0">
                <a:solidFill>
                  <a:srgbClr val="222222"/>
                </a:solidFill>
                <a:effectLst/>
                <a:latin typeface="Harding"/>
              </a:rPr>
              <a:t>,</a:t>
            </a:r>
            <a:r>
              <a:rPr lang="en-GB" b="0" i="0" baseline="30000" dirty="0">
                <a:solidFill>
                  <a:srgbClr val="006699"/>
                </a:solidFill>
                <a:effectLst/>
                <a:latin typeface="Harding"/>
                <a:hlinkClick r:id="rId7" tooltip="French, M. E., Koehler, C. F. &amp; Hunter, T. Emerging functions of branched ubiquitin chains. Cell Discov. 7, 6 (2021)."/>
              </a:rPr>
              <a:t>20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869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A1050-D270-1B46-A382-CF5BAAE9547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83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With this in mind, we synthesized DUBTACs linking the OTUB1 recruiter EN523 to the CFTR chaperone lumacaftor with two different C3 or C5 alkyl linkers, NJH-2-056 (</a:t>
            </a:r>
            <a:r>
              <a:rPr lang="en-GB" b="1" i="0" dirty="0">
                <a:solidFill>
                  <a:srgbClr val="222222"/>
                </a:solidFill>
                <a:effectLst/>
                <a:latin typeface="Harding"/>
              </a:rPr>
              <a:t>14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 and NJH-2-057 (</a:t>
            </a:r>
            <a:r>
              <a:rPr lang="en-GB" b="1" i="0" dirty="0">
                <a:solidFill>
                  <a:srgbClr val="222222"/>
                </a:solidFill>
                <a:effectLst/>
                <a:latin typeface="Harding"/>
              </a:rPr>
              <a:t>15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 (Fig. </a:t>
            </a:r>
            <a:r>
              <a:rPr lang="en-GB" b="0" i="0" dirty="0">
                <a:solidFill>
                  <a:srgbClr val="006699"/>
                </a:solidFill>
                <a:effectLst/>
                <a:latin typeface="Harding"/>
                <a:hlinkClick r:id="rId3"/>
              </a:rPr>
              <a:t>3a,b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). We confirmed that these two DUBTACs still engaged recombinant OTUB1 in vitro by gel-based ABPP (Fig. </a:t>
            </a:r>
            <a:r>
              <a:rPr lang="en-GB" b="0" i="0" dirty="0">
                <a:solidFill>
                  <a:srgbClr val="006699"/>
                </a:solidFill>
                <a:effectLst/>
                <a:latin typeface="Harding"/>
                <a:hlinkClick r:id="rId3"/>
              </a:rPr>
              <a:t>3c,d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). We used CFBE41o-4.7 human bronchial epithelial cells expressing </a:t>
            </a:r>
            <a:r>
              <a:rPr lang="el-GR" b="0" i="0" dirty="0">
                <a:solidFill>
                  <a:srgbClr val="222222"/>
                </a:solidFill>
                <a:effectLst/>
                <a:latin typeface="Harding"/>
              </a:rPr>
              <a:t>Δ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F508-CFTR, a human cystic fibrosis bronchial epithelial cell line, as a model system to test our DUBTACs. We first showed that EN523 did not alter OTUB1 protein levels in these cells (Extended Data Fig. </a:t>
            </a:r>
            <a:r>
              <a:rPr lang="en-GB" b="0" i="0" dirty="0">
                <a:solidFill>
                  <a:srgbClr val="006699"/>
                </a:solidFill>
                <a:effectLst/>
                <a:latin typeface="Harding"/>
                <a:hlinkClick r:id="rId4"/>
              </a:rPr>
              <a:t>4a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). We also demonstrated that the alkyne-functionalized EN523 probe NJH-2-075 still engaged OTUB1 in this cell line (Extended Data Fig. </a:t>
            </a:r>
            <a:r>
              <a:rPr lang="en-GB" b="0" i="0" dirty="0">
                <a:solidFill>
                  <a:srgbClr val="006699"/>
                </a:solidFill>
                <a:effectLst/>
                <a:latin typeface="Harding"/>
                <a:hlinkClick r:id="rId4"/>
              </a:rPr>
              <a:t>4b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). The DUBTACs were then tested in these cells alongside lumacaftor or EN523 treatment alone. Treatment with NJH-2-056, lumacaftor, or EN523 did not alter mutant CFTR levels; however, we observed a robust and significant increase in CFTR protein levels with NJH-2-057 treatment (Fig. </a:t>
            </a:r>
            <a:r>
              <a:rPr lang="en-GB" b="0" i="0" dirty="0">
                <a:solidFill>
                  <a:srgbClr val="006699"/>
                </a:solidFill>
                <a:effectLst/>
                <a:latin typeface="Harding"/>
                <a:hlinkClick r:id="rId3"/>
              </a:rPr>
              <a:t>3e,f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). This stabilization was dose responsive and time dependent (Extended Data Fig. </a:t>
            </a:r>
            <a:r>
              <a:rPr lang="en-GB" b="0" i="0" dirty="0">
                <a:solidFill>
                  <a:srgbClr val="006699"/>
                </a:solidFill>
                <a:effectLst/>
                <a:latin typeface="Harding"/>
                <a:hlinkClick r:id="rId5"/>
              </a:rPr>
              <a:t>5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). We further confirmed that the stabilized protein was CFTR using three additional commercially available CFTR antibodies (Extended Data Fig. </a:t>
            </a:r>
            <a:r>
              <a:rPr lang="en-GB" b="0" i="0" dirty="0">
                <a:solidFill>
                  <a:srgbClr val="006699"/>
                </a:solidFill>
                <a:effectLst/>
                <a:latin typeface="Harding"/>
                <a:hlinkClick r:id="rId6"/>
              </a:rPr>
              <a:t>6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 and showed that the DUBTAC-stabilized CFTR band was attenuated following CFTR knockdown (Extended Data Fig. </a:t>
            </a:r>
            <a:r>
              <a:rPr lang="en-GB" b="0" i="0" dirty="0">
                <a:solidFill>
                  <a:srgbClr val="006699"/>
                </a:solidFill>
                <a:effectLst/>
                <a:latin typeface="Harding"/>
                <a:hlinkClick r:id="rId7"/>
              </a:rPr>
              <a:t>7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605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 err="1">
                <a:solidFill>
                  <a:srgbClr val="1B1B1B"/>
                </a:solidFill>
                <a:effectLst/>
                <a:latin typeface="Source Sans Pro Web"/>
              </a:rPr>
              <a:t>doi</a:t>
            </a:r>
            <a:r>
              <a:rPr lang="en-GB" b="0" i="0" dirty="0">
                <a:solidFill>
                  <a:srgbClr val="1B1B1B"/>
                </a:solidFill>
                <a:effectLst/>
                <a:latin typeface="Source Sans Pro Web"/>
              </a:rPr>
              <a:t>: </a:t>
            </a:r>
            <a:r>
              <a:rPr lang="en-GB" b="0" i="0" u="sng" dirty="0">
                <a:solidFill>
                  <a:srgbClr val="005EA2"/>
                </a:solidFill>
                <a:effectLst/>
                <a:latin typeface="Source Sans Pro Web"/>
                <a:hlinkClick r:id="rId3"/>
              </a:rPr>
              <a:t>10.1021/jacs.2c04824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239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479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406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dx.doi.org</a:t>
            </a:r>
            <a:r>
              <a:rPr lang="en-GB" dirty="0"/>
              <a:t>/10.1021/jacs.0c05537?ref=pdf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46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CE7A4-1528-5736-331B-D6661BD8E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71D043-D277-E5BA-CBB9-297236EC64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50F98-3714-82C4-7403-EA3DF001B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dx.doi.org</a:t>
            </a:r>
            <a:r>
              <a:rPr lang="en-GB" dirty="0"/>
              <a:t>/10.1021/jacs.0c05537?ref=pdf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DA537-7CE9-A75B-1B38-FEEF7DE61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825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4433F-39A1-05F9-F59E-A4A2EBB69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11026F-1464-B046-369B-5471DEEF3E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3AA1F-27C0-63B9-5967-B05691F25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dx.doi.org</a:t>
            </a:r>
            <a:r>
              <a:rPr lang="en-GB" dirty="0"/>
              <a:t>/10.1021/jacs.0c05537?ref=pdf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11498-5E8B-00B4-D3C1-F15117EC3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577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Microtubule-associated protein tau is essential for microtubule assembly and stabilization. Hyperphosphorylation of the microtubule-associated protein tau plays an important pathological role in the development of Alzheimer’s disease and other tauopathies. </a:t>
            </a:r>
            <a:r>
              <a:rPr lang="en-GB" b="0" i="1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In vivo</a:t>
            </a:r>
            <a:r>
              <a:rPr lang="en-GB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 studies using kinase inhibitors suggest that reducing tau phosphorylation levels has therapeutic potential; however, such approaches showed limited benefits. We sought to further develop our phosphorylation targeting chimera (</a:t>
            </a:r>
            <a:r>
              <a:rPr lang="en-GB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PhosTAC</a:t>
            </a:r>
            <a:r>
              <a:rPr lang="en-GB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) technology to specifically induce tau dephosphorylation. Herein, we use small molecule-based </a:t>
            </a:r>
            <a:r>
              <a:rPr lang="en-GB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PhosTACs</a:t>
            </a:r>
            <a:r>
              <a:rPr lang="en-GB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 to recruit tau to PP2A, a native tau phosphatase. </a:t>
            </a:r>
            <a:r>
              <a:rPr lang="en-GB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PhosTACs</a:t>
            </a:r>
            <a:r>
              <a:rPr lang="en-GB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 induced the formation of a stable ternary complex, leading to rapid, efficient, and sustained tau dephosphorylation, which also correlated with the enhanced downregulation of tau protein. Mass spectrometry data validated that </a:t>
            </a:r>
            <a:r>
              <a:rPr lang="en-GB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PhosTACs</a:t>
            </a:r>
            <a:r>
              <a:rPr lang="en-GB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 downregulated multiple phosphorylation sites of tau. We believe that </a:t>
            </a:r>
            <a:r>
              <a:rPr lang="en-GB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PhosTAC</a:t>
            </a:r>
            <a:r>
              <a:rPr lang="en-GB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 possesses several advantages over current strategies to modulate tau phosphorylation and represents a new avenue for disease-modifying therapies for tauopathies.</a:t>
            </a:r>
          </a:p>
          <a:p>
            <a:endParaRPr lang="en-GB" b="0" i="0" dirty="0">
              <a:solidFill>
                <a:srgbClr val="151515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pubs.acs.org</a:t>
            </a:r>
            <a:r>
              <a:rPr lang="en-GB" dirty="0"/>
              <a:t>/action/</a:t>
            </a:r>
            <a:r>
              <a:rPr lang="en-GB" dirty="0" err="1"/>
              <a:t>showCitFormats?doi</a:t>
            </a:r>
            <a:r>
              <a:rPr lang="en-GB" dirty="0"/>
              <a:t>=10.1021/jacs.2c11706&amp;ref=pdf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95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1114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79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A1050-D270-1B46-A382-CF5BAAE9547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40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777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028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098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C6EC5-2C14-5630-79DC-74F29DFCF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5A0F5-A8FC-8E9C-81FF-FB95DC9BB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167A2-A765-103E-59F0-F6C302866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3F8DA-E780-4D5D-44D0-285E692FF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5054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921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980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A1050-D270-1B46-A382-CF5BAAE9547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559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>
                <a:solidFill>
                  <a:srgbClr val="1F1F1F"/>
                </a:solidFill>
                <a:effectLst/>
                <a:latin typeface="ElsevierSans"/>
                <a:hlinkClick r:id="rId3" tooltip="Persistent link using digital object identifier"/>
              </a:rPr>
              <a:t>https://doi.org/10.1016/j.sbi.2020.10.009</a:t>
            </a:r>
            <a:endParaRPr lang="en-GB" b="0" i="0" u="none" strike="noStrike" dirty="0">
              <a:solidFill>
                <a:srgbClr val="1F1F1F"/>
              </a:solidFill>
              <a:effectLst/>
              <a:latin typeface="Elsevier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A1050-D270-1B46-A382-CF5BAAE9547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724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01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225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www.nature.com</a:t>
            </a:r>
            <a:r>
              <a:rPr lang="en-GB" dirty="0"/>
              <a:t>/articles/s41568-024-00784-6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673BB-6321-9649-9317-D763526267F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789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A466-89DF-5233-1FFB-CF902F15B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35639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8754D-0F93-3DF7-6E30-610465C3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5C9D4-BA1A-5076-F53F-1C54B9A4C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BB62B-DDEA-E7C9-9C93-2FBB1BC6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628551" y="3704603"/>
            <a:ext cx="4454736" cy="1215365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8CC-3863-739B-41A0-BD1DA3454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68178-6658-B5B8-3BAF-515DEBC33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259-2772-D44E-A573-7B38736AD2D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56028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66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7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86419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059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103018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64514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1" y="174710"/>
            <a:ext cx="9210118" cy="143033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92403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4152899"/>
            <a:ext cx="10985500" cy="27051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1206500" y="2084918"/>
            <a:ext cx="10195984" cy="1915583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2451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5885" y="0"/>
            <a:ext cx="10416116" cy="659765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97" y="107044"/>
            <a:ext cx="1567068" cy="678207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4400" y="6244168"/>
            <a:ext cx="24384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067" y="5920353"/>
            <a:ext cx="931333" cy="677300"/>
          </a:xfrm>
        </p:spPr>
        <p:txBody>
          <a:bodyPr lIns="0" tIns="0" rIns="0" bIns="0" anchor="b" anchorCtr="0">
            <a:noAutofit/>
          </a:bodyPr>
          <a:lstStyle>
            <a:lvl1pPr marL="152396" indent="-143930">
              <a:buFontTx/>
              <a:buBlip>
                <a:blip r:embed="rId3"/>
              </a:buBlip>
              <a:tabLst/>
              <a:defRPr sz="933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84065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7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0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70264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501" y="1523999"/>
            <a:ext cx="10301817" cy="507661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73697" y="176445"/>
            <a:ext cx="871936" cy="37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573338" y="6530279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70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5" r:id="rId2"/>
    <p:sldLayoutId id="2147483676" r:id="rId3"/>
    <p:sldLayoutId id="2147483679" r:id="rId4"/>
    <p:sldLayoutId id="2147483687" r:id="rId5"/>
    <p:sldLayoutId id="2147483660" r:id="rId6"/>
    <p:sldLayoutId id="2147483688" r:id="rId7"/>
    <p:sldLayoutId id="2147483675" r:id="rId8"/>
    <p:sldLayoutId id="2147483661" r:id="rId9"/>
    <p:sldLayoutId id="2147483690" r:id="rId10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267" b="1" i="0" kern="1000" spc="-93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" pitchFamily="2" charset="2"/>
        <a:buChar char="§"/>
        <a:defRPr sz="2400" b="0" i="0" kern="1200">
          <a:solidFill>
            <a:schemeClr val="tx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SzPct val="90000"/>
        <a:buFont typeface="Wingdings" pitchFamily="2" charset="2"/>
        <a:buChar char="§"/>
        <a:defRPr sz="2000" b="0" i="0" kern="1200">
          <a:solidFill>
            <a:schemeClr val="tx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26">
          <p15:clr>
            <a:srgbClr val="F26B43"/>
          </p15:clr>
        </p15:guide>
        <p15:guide id="3" pos="560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570">
          <p15:clr>
            <a:srgbClr val="F26B43"/>
          </p15:clr>
        </p15:guide>
        <p15:guide id="8" pos="1155">
          <p15:clr>
            <a:srgbClr val="F26B43"/>
          </p15:clr>
        </p15:guide>
        <p15:guide id="9" pos="1728">
          <p15:clr>
            <a:srgbClr val="F26B43"/>
          </p15:clr>
        </p15:guide>
        <p15:guide id="10" pos="2304">
          <p15:clr>
            <a:srgbClr val="F26B43"/>
          </p15:clr>
        </p15:guide>
        <p15:guide id="11" pos="3456">
          <p15:clr>
            <a:srgbClr val="F26B43"/>
          </p15:clr>
        </p15:guide>
        <p15:guide id="12" pos="4035">
          <p15:clr>
            <a:srgbClr val="F26B43"/>
          </p15:clr>
        </p15:guide>
        <p15:guide id="13" pos="4608">
          <p15:clr>
            <a:srgbClr val="F26B43"/>
          </p15:clr>
        </p15:guide>
        <p15:guide id="14" pos="5180">
          <p15:clr>
            <a:srgbClr val="F26B43"/>
          </p15:clr>
        </p15:guide>
        <p15:guide id="15" orient="horz" pos="490">
          <p15:clr>
            <a:srgbClr val="F26B43"/>
          </p15:clr>
        </p15:guide>
        <p15:guide id="16" orient="horz" pos="985">
          <p15:clr>
            <a:srgbClr val="F26B43"/>
          </p15:clr>
        </p15:guide>
        <p15:guide id="17" orient="horz" pos="1475">
          <p15:clr>
            <a:srgbClr val="F26B43"/>
          </p15:clr>
        </p15:guide>
        <p15:guide id="18" orient="horz" pos="1962">
          <p15:clr>
            <a:srgbClr val="F26B43"/>
          </p15:clr>
        </p15:guide>
        <p15:guide id="19" orient="horz" pos="2458">
          <p15:clr>
            <a:srgbClr val="F26B43"/>
          </p15:clr>
        </p15:guide>
        <p15:guide id="20" orient="horz" pos="2950">
          <p15:clr>
            <a:srgbClr val="F26B43"/>
          </p15:clr>
        </p15:guide>
        <p15:guide id="21" pos="5437">
          <p15:clr>
            <a:srgbClr val="F26B43"/>
          </p15:clr>
        </p15:guide>
        <p15:guide id="22" orient="horz">
          <p15:clr>
            <a:srgbClr val="F26B43"/>
          </p15:clr>
        </p15:guide>
        <p15:guide id="23" pos="5760">
          <p15:clr>
            <a:srgbClr val="F26B43"/>
          </p15:clr>
        </p15:guide>
        <p15:guide id="24" orient="horz" pos="3240">
          <p15:clr>
            <a:srgbClr val="F26B43"/>
          </p15:clr>
        </p15:guide>
        <p15:guide id="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F1A7-B21B-7493-877C-76EC334C1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889" y="1037167"/>
            <a:ext cx="5411893" cy="2391833"/>
          </a:xfrm>
        </p:spPr>
        <p:txBody>
          <a:bodyPr/>
          <a:lstStyle/>
          <a:p>
            <a:r>
              <a:rPr lang="en-GB" b="1" dirty="0">
                <a:latin typeface="Franklin Gothic Heavy" panose="020B0603020102020204" pitchFamily="34" charset="0"/>
              </a:rPr>
              <a:t>Proximity Mania!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5FED6-C05D-556F-017C-207C3C55B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2472" y="3412435"/>
            <a:ext cx="5411893" cy="2875344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Is there anything we cannot glue?!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9AD657E-C029-EC52-FDB8-E4BFE4A42E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2E16-8B51-6ABE-9A98-5D65A630A528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Content Placeholder 3" descr="A picture containing table, computer, room, computer&#10;&#10;Description automatically generated">
            <a:extLst>
              <a:ext uri="{FF2B5EF4-FFF2-40B4-BE49-F238E27FC236}">
                <a16:creationId xmlns:a16="http://schemas.microsoft.com/office/drawing/2014/main" id="{02501790-3FFF-387D-BD06-1568E311E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 b="2383"/>
          <a:stretch/>
        </p:blipFill>
        <p:spPr>
          <a:xfrm>
            <a:off x="-145774" y="-700316"/>
            <a:ext cx="6372225" cy="7897057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51769D-4B9E-BB31-198A-1FAB667229A4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10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E92E4-A33B-50AD-0BBE-84B69EBAD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FFAC695-F168-9242-0F0D-84599691D7D3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A37958-08CD-4CC6-AF1B-719E4177906C}"/>
              </a:ext>
            </a:extLst>
          </p:cNvPr>
          <p:cNvSpPr/>
          <p:nvPr/>
        </p:nvSpPr>
        <p:spPr>
          <a:xfrm>
            <a:off x="371573" y="5117565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0086E3-E7B8-569E-90DE-397CBFC37CE3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9C697F-AC9F-E097-0B6E-EE6E8D915D40}"/>
              </a:ext>
            </a:extLst>
          </p:cNvPr>
          <p:cNvSpPr/>
          <p:nvPr/>
        </p:nvSpPr>
        <p:spPr>
          <a:xfrm>
            <a:off x="11550650" y="92884"/>
            <a:ext cx="457200" cy="6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2DB008C6-D559-3A6F-7287-85206450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99" y="1669875"/>
            <a:ext cx="10118365" cy="31947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52E67DA-06F1-4CE4-A761-09AB7C3DE607}"/>
              </a:ext>
            </a:extLst>
          </p:cNvPr>
          <p:cNvSpPr txBox="1">
            <a:spLocks/>
          </p:cNvSpPr>
          <p:nvPr/>
        </p:nvSpPr>
        <p:spPr>
          <a:xfrm>
            <a:off x="1097280" y="182880"/>
            <a:ext cx="7812089" cy="122845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70" b="1" kern="1000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KBTBD4:</a:t>
            </a:r>
          </a:p>
          <a:p>
            <a:r>
              <a:rPr lang="en-US" sz="3200" b="1" kern="1000" cap="none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Gain-of-function by Cancer Mutations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A987AB-2144-7518-7846-9C233F1857F6}"/>
              </a:ext>
            </a:extLst>
          </p:cNvPr>
          <p:cNvSpPr/>
          <p:nvPr/>
        </p:nvSpPr>
        <p:spPr>
          <a:xfrm>
            <a:off x="5778500" y="2228674"/>
            <a:ext cx="1104900" cy="1079500"/>
          </a:xfrm>
          <a:prstGeom prst="ellipse">
            <a:avLst/>
          </a:prstGeom>
          <a:solidFill>
            <a:srgbClr val="00B0F0">
              <a:alpha val="1986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F5906D-83E5-4CDD-91E5-94E28409AC23}"/>
              </a:ext>
            </a:extLst>
          </p:cNvPr>
          <p:cNvSpPr txBox="1">
            <a:spLocks/>
          </p:cNvSpPr>
          <p:nvPr/>
        </p:nvSpPr>
        <p:spPr>
          <a:xfrm>
            <a:off x="7241360" y="174486"/>
            <a:ext cx="5056189" cy="762414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B0F0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Cancer Mutations</a:t>
            </a:r>
          </a:p>
          <a:p>
            <a:pPr algn="ctr"/>
            <a:r>
              <a:rPr lang="en-US" sz="2000" b="1" dirty="0">
                <a:solidFill>
                  <a:srgbClr val="00B0F0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 trigger </a:t>
            </a:r>
            <a:r>
              <a:rPr lang="en-US" sz="2000" b="1" dirty="0" err="1">
                <a:solidFill>
                  <a:srgbClr val="00B0F0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CoREST</a:t>
            </a:r>
            <a:r>
              <a:rPr lang="en-US" sz="2000" b="1" dirty="0">
                <a:solidFill>
                  <a:srgbClr val="00B0F0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 degradation</a:t>
            </a:r>
          </a:p>
        </p:txBody>
      </p:sp>
      <p:pic>
        <p:nvPicPr>
          <p:cNvPr id="18" name="Picture 17" descr="A close-up of a structure&#10;&#10;Description automatically generated">
            <a:extLst>
              <a:ext uri="{FF2B5EF4-FFF2-40B4-BE49-F238E27FC236}">
                <a16:creationId xmlns:a16="http://schemas.microsoft.com/office/drawing/2014/main" id="{68C44532-2467-A84C-8D23-729458E75F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23" t="12222"/>
          <a:stretch/>
        </p:blipFill>
        <p:spPr>
          <a:xfrm>
            <a:off x="8382000" y="1669875"/>
            <a:ext cx="3120664" cy="31380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4D1B34-05CB-AD98-AE28-ABC7F3A26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70" y="1669875"/>
            <a:ext cx="2997200" cy="4292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0FF68A3-E23C-0EC0-2AA1-CBBEADFE2D4A}"/>
              </a:ext>
            </a:extLst>
          </p:cNvPr>
          <p:cNvSpPr/>
          <p:nvPr/>
        </p:nvSpPr>
        <p:spPr>
          <a:xfrm rot="20183075">
            <a:off x="8874081" y="3519722"/>
            <a:ext cx="1943100" cy="2410042"/>
          </a:xfrm>
          <a:prstGeom prst="ellipse">
            <a:avLst/>
          </a:prstGeom>
          <a:solidFill>
            <a:schemeClr val="bg1">
              <a:lumMod val="6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F04FCA-BF2F-584A-E9BC-96605ACAD341}"/>
              </a:ext>
            </a:extLst>
          </p:cNvPr>
          <p:cNvCxnSpPr>
            <a:cxnSpLocks/>
          </p:cNvCxnSpPr>
          <p:nvPr/>
        </p:nvCxnSpPr>
        <p:spPr>
          <a:xfrm flipH="1">
            <a:off x="7282927" y="4598118"/>
            <a:ext cx="1549101" cy="50261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6DCADC6-E915-F791-8B6F-CFD962BDC30C}"/>
              </a:ext>
            </a:extLst>
          </p:cNvPr>
          <p:cNvSpPr txBox="1">
            <a:spLocks/>
          </p:cNvSpPr>
          <p:nvPr/>
        </p:nvSpPr>
        <p:spPr>
          <a:xfrm>
            <a:off x="1347108" y="5100735"/>
            <a:ext cx="6874237" cy="107400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The insertion mutation on the receptor</a:t>
            </a:r>
          </a:p>
          <a:p>
            <a:pPr algn="ctr"/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Is sufficient to bind COREST so tight</a:t>
            </a:r>
          </a:p>
          <a:p>
            <a:pPr algn="ctr"/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That it is degraded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E2229B-081F-AEC2-B80B-3D75BD6B11A1}"/>
              </a:ext>
            </a:extLst>
          </p:cNvPr>
          <p:cNvCxnSpPr>
            <a:cxnSpLocks/>
          </p:cNvCxnSpPr>
          <p:nvPr/>
        </p:nvCxnSpPr>
        <p:spPr>
          <a:xfrm flipH="1">
            <a:off x="6751648" y="895525"/>
            <a:ext cx="3442137" cy="155704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70F9F52-8F13-293B-5085-9CFB85E5ED6F}"/>
              </a:ext>
            </a:extLst>
          </p:cNvPr>
          <p:cNvSpPr/>
          <p:nvPr/>
        </p:nvSpPr>
        <p:spPr>
          <a:xfrm>
            <a:off x="1384299" y="1669875"/>
            <a:ext cx="207833" cy="191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9C005C-AC93-D798-D185-C466E92E1798}"/>
              </a:ext>
            </a:extLst>
          </p:cNvPr>
          <p:cNvSpPr/>
          <p:nvPr/>
        </p:nvSpPr>
        <p:spPr>
          <a:xfrm>
            <a:off x="4978371" y="1669875"/>
            <a:ext cx="207833" cy="191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AE1977-C801-6916-61CE-3727D02E1395}"/>
              </a:ext>
            </a:extLst>
          </p:cNvPr>
          <p:cNvSpPr/>
          <p:nvPr/>
        </p:nvSpPr>
        <p:spPr>
          <a:xfrm>
            <a:off x="8472716" y="1895010"/>
            <a:ext cx="207833" cy="191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132905-490F-D619-F816-B616DFDCA173}"/>
              </a:ext>
            </a:extLst>
          </p:cNvPr>
          <p:cNvSpPr/>
          <p:nvPr/>
        </p:nvSpPr>
        <p:spPr>
          <a:xfrm>
            <a:off x="8480607" y="2875689"/>
            <a:ext cx="207833" cy="191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7EB09B-78D9-FBC7-8CDD-74B3E2ACED3B}"/>
              </a:ext>
            </a:extLst>
          </p:cNvPr>
          <p:cNvSpPr/>
          <p:nvPr/>
        </p:nvSpPr>
        <p:spPr>
          <a:xfrm>
            <a:off x="-66260" y="-198783"/>
            <a:ext cx="12363809" cy="8667970"/>
          </a:xfrm>
          <a:prstGeom prst="rect">
            <a:avLst/>
          </a:prstGeom>
          <a:solidFill>
            <a:schemeClr val="bg1">
              <a:lumMod val="65000"/>
              <a:alpha val="40641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79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10073E-0CE6-8B1D-33D5-E596C8B32CB5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A13D2-EB8C-1927-D6E5-3DDCF54B11D4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C74C0-C3A4-A787-E7D0-B31D471DE148}"/>
              </a:ext>
            </a:extLst>
          </p:cNvPr>
          <p:cNvSpPr/>
          <p:nvPr/>
        </p:nvSpPr>
        <p:spPr>
          <a:xfrm>
            <a:off x="11550650" y="92884"/>
            <a:ext cx="457200" cy="6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7342D1D7-64DA-78A6-84A9-FABFD719C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299" y="1669875"/>
            <a:ext cx="10118365" cy="319472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157ACB7-BFA7-C0BA-6B13-3A6DEFD4A3BF}"/>
              </a:ext>
            </a:extLst>
          </p:cNvPr>
          <p:cNvSpPr/>
          <p:nvPr/>
        </p:nvSpPr>
        <p:spPr>
          <a:xfrm>
            <a:off x="5778500" y="2228674"/>
            <a:ext cx="1104900" cy="1079500"/>
          </a:xfrm>
          <a:prstGeom prst="ellipse">
            <a:avLst/>
          </a:prstGeom>
          <a:solidFill>
            <a:srgbClr val="00B0F0">
              <a:alpha val="1986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 descr="A close-up of a structure&#10;&#10;Description automatically generated">
            <a:extLst>
              <a:ext uri="{FF2B5EF4-FFF2-40B4-BE49-F238E27FC236}">
                <a16:creationId xmlns:a16="http://schemas.microsoft.com/office/drawing/2014/main" id="{D28DBCB3-EE42-61F1-70B2-18640A4CFD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23" t="12222"/>
          <a:stretch/>
        </p:blipFill>
        <p:spPr>
          <a:xfrm>
            <a:off x="8382000" y="1669875"/>
            <a:ext cx="3120664" cy="31380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A1DD52-DE2D-73AD-B1D6-23B1E3851673}"/>
              </a:ext>
            </a:extLst>
          </p:cNvPr>
          <p:cNvSpPr txBox="1"/>
          <p:nvPr/>
        </p:nvSpPr>
        <p:spPr>
          <a:xfrm>
            <a:off x="1384299" y="4835555"/>
            <a:ext cx="3542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Xie, Zhang, Yeo, Lee </a:t>
            </a:r>
            <a:r>
              <a:rPr lang="en-GB" sz="1400" i="1" dirty="0">
                <a:latin typeface="Helvetica" pitchFamily="2" charset="0"/>
              </a:rPr>
              <a:t>et al., </a:t>
            </a:r>
            <a:r>
              <a:rPr lang="en-GB" sz="1400" dirty="0" err="1">
                <a:latin typeface="Helvetica" pitchFamily="2" charset="0"/>
              </a:rPr>
              <a:t>bioRxiv</a:t>
            </a:r>
            <a:r>
              <a:rPr lang="en-GB" sz="1400" dirty="0">
                <a:latin typeface="Helvetica" pitchFamily="2" charset="0"/>
              </a:rPr>
              <a:t>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F7C6E0-7DF0-0BC2-ECB1-B552559A6122}"/>
              </a:ext>
            </a:extLst>
          </p:cNvPr>
          <p:cNvSpPr/>
          <p:nvPr/>
        </p:nvSpPr>
        <p:spPr>
          <a:xfrm>
            <a:off x="1384299" y="1669875"/>
            <a:ext cx="258971" cy="198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D33AC0-81CC-2EE3-1BF4-BFEC4F419BFD}"/>
              </a:ext>
            </a:extLst>
          </p:cNvPr>
          <p:cNvSpPr/>
          <p:nvPr/>
        </p:nvSpPr>
        <p:spPr>
          <a:xfrm>
            <a:off x="8340681" y="1670538"/>
            <a:ext cx="258971" cy="198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FEB06B-39E6-82AC-D7B4-9A13DB2A4785}"/>
              </a:ext>
            </a:extLst>
          </p:cNvPr>
          <p:cNvSpPr/>
          <p:nvPr/>
        </p:nvSpPr>
        <p:spPr>
          <a:xfrm>
            <a:off x="4927233" y="1669875"/>
            <a:ext cx="258971" cy="198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38968-2C67-7AF6-BFB9-85BF7A5FD3A8}"/>
              </a:ext>
            </a:extLst>
          </p:cNvPr>
          <p:cNvCxnSpPr>
            <a:cxnSpLocks/>
          </p:cNvCxnSpPr>
          <p:nvPr/>
        </p:nvCxnSpPr>
        <p:spPr>
          <a:xfrm flipH="1">
            <a:off x="6751648" y="895525"/>
            <a:ext cx="3442137" cy="155704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8016DF-6570-EC56-8BE1-CDF4E348E9C1}"/>
              </a:ext>
            </a:extLst>
          </p:cNvPr>
          <p:cNvSpPr txBox="1">
            <a:spLocks/>
          </p:cNvSpPr>
          <p:nvPr/>
        </p:nvSpPr>
        <p:spPr>
          <a:xfrm>
            <a:off x="1097280" y="182880"/>
            <a:ext cx="7812089" cy="122845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70" b="1" kern="1000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KBTBD4:</a:t>
            </a:r>
          </a:p>
          <a:p>
            <a:r>
              <a:rPr lang="en-US" sz="3200" b="1" kern="1000" cap="none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Gain-of-function by Cancer Mutations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925EA3-9B84-351F-F427-2F36A713AA65}"/>
              </a:ext>
            </a:extLst>
          </p:cNvPr>
          <p:cNvSpPr txBox="1">
            <a:spLocks/>
          </p:cNvSpPr>
          <p:nvPr/>
        </p:nvSpPr>
        <p:spPr>
          <a:xfrm>
            <a:off x="7241360" y="174486"/>
            <a:ext cx="5056189" cy="762414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B0F0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Cancer Mutations</a:t>
            </a:r>
          </a:p>
          <a:p>
            <a:pPr algn="ctr"/>
            <a:r>
              <a:rPr lang="en-US" sz="2000" b="1" dirty="0">
                <a:solidFill>
                  <a:srgbClr val="00B0F0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 trigger </a:t>
            </a:r>
            <a:r>
              <a:rPr lang="en-US" sz="2000" b="1" dirty="0" err="1">
                <a:solidFill>
                  <a:srgbClr val="00B0F0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CoREST</a:t>
            </a:r>
            <a:r>
              <a:rPr lang="en-US" sz="2000" b="1" dirty="0">
                <a:solidFill>
                  <a:srgbClr val="00B0F0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 degradation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5EFA49-488E-0F47-4B46-E0BEE02DB7BA}"/>
              </a:ext>
            </a:extLst>
          </p:cNvPr>
          <p:cNvSpPr/>
          <p:nvPr/>
        </p:nvSpPr>
        <p:spPr>
          <a:xfrm>
            <a:off x="-66260" y="-198783"/>
            <a:ext cx="12363809" cy="8667970"/>
          </a:xfrm>
          <a:prstGeom prst="rect">
            <a:avLst/>
          </a:prstGeom>
          <a:solidFill>
            <a:schemeClr val="bg1">
              <a:lumMod val="65000"/>
              <a:alpha val="40641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471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738B0-FF42-3441-92A0-C30695391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8B38B-D592-84FB-70AC-015BF5228FE2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8748B0-7285-A188-5195-C6EB585EE7DE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51C080-725B-E8F8-4E78-006F4DDBF216}"/>
              </a:ext>
            </a:extLst>
          </p:cNvPr>
          <p:cNvSpPr/>
          <p:nvPr/>
        </p:nvSpPr>
        <p:spPr>
          <a:xfrm>
            <a:off x="11550650" y="92884"/>
            <a:ext cx="457200" cy="6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F7578-DE18-6A95-636D-03CB704AC3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0" t="-812" r="233" b="812"/>
          <a:stretch/>
        </p:blipFill>
        <p:spPr>
          <a:xfrm>
            <a:off x="5514975" y="1154112"/>
            <a:ext cx="5815011" cy="52802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83DFAD7-8DCB-CA85-A325-BBDA48751715}"/>
              </a:ext>
            </a:extLst>
          </p:cNvPr>
          <p:cNvSpPr txBox="1">
            <a:spLocks/>
          </p:cNvSpPr>
          <p:nvPr/>
        </p:nvSpPr>
        <p:spPr>
          <a:xfrm>
            <a:off x="2445467" y="3442586"/>
            <a:ext cx="2566775" cy="870226"/>
          </a:xfrm>
          <a:prstGeom prst="rect">
            <a:avLst/>
          </a:prstGeom>
          <a:noFill/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>
                <a:solidFill>
                  <a:srgbClr val="F9E84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UM171 molecular Glue degrader for COREST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5A3519-8175-075D-E9E5-4386ACFD5B88}"/>
              </a:ext>
            </a:extLst>
          </p:cNvPr>
          <p:cNvCxnSpPr/>
          <p:nvPr/>
        </p:nvCxnSpPr>
        <p:spPr>
          <a:xfrm flipV="1">
            <a:off x="4343400" y="2943225"/>
            <a:ext cx="2928938" cy="485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8F57D7B-0856-71A7-B8A3-BD1BBF9B5DAC}"/>
              </a:ext>
            </a:extLst>
          </p:cNvPr>
          <p:cNvSpPr txBox="1"/>
          <p:nvPr/>
        </p:nvSpPr>
        <p:spPr>
          <a:xfrm>
            <a:off x="5514975" y="6492240"/>
            <a:ext cx="3542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Xie, Zhang, Yeo, Lee </a:t>
            </a:r>
            <a:r>
              <a:rPr lang="en-GB" sz="1400" i="1" dirty="0">
                <a:latin typeface="Helvetica" pitchFamily="2" charset="0"/>
              </a:rPr>
              <a:t>et al., </a:t>
            </a:r>
            <a:r>
              <a:rPr lang="en-GB" sz="1400" dirty="0" err="1">
                <a:latin typeface="Helvetica" pitchFamily="2" charset="0"/>
              </a:rPr>
              <a:t>bioRxiv</a:t>
            </a:r>
            <a:r>
              <a:rPr lang="en-GB" sz="1400" dirty="0">
                <a:latin typeface="Helvetica" pitchFamily="2" charset="0"/>
              </a:rPr>
              <a:t> 2024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41D025-33D9-72EC-2DC3-7B060B04A54F}"/>
              </a:ext>
            </a:extLst>
          </p:cNvPr>
          <p:cNvSpPr txBox="1">
            <a:spLocks/>
          </p:cNvSpPr>
          <p:nvPr/>
        </p:nvSpPr>
        <p:spPr>
          <a:xfrm>
            <a:off x="1097280" y="182880"/>
            <a:ext cx="7812089" cy="122845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70" b="1" kern="1000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KBTBD4:</a:t>
            </a:r>
          </a:p>
          <a:p>
            <a:r>
              <a:rPr lang="en-US" sz="3200" b="1" kern="1000" cap="none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Gain-of-function by Cancer Mutations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A3ADCB-3886-0213-04A0-EBB0FB0829C9}"/>
              </a:ext>
            </a:extLst>
          </p:cNvPr>
          <p:cNvSpPr/>
          <p:nvPr/>
        </p:nvSpPr>
        <p:spPr>
          <a:xfrm>
            <a:off x="-66260" y="-198783"/>
            <a:ext cx="12363809" cy="8667970"/>
          </a:xfrm>
          <a:prstGeom prst="rect">
            <a:avLst/>
          </a:prstGeom>
          <a:solidFill>
            <a:schemeClr val="bg1">
              <a:lumMod val="65000"/>
              <a:alpha val="40641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974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05CA3-F83F-00A2-0BCE-998E60C08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14" t="8105"/>
          <a:stretch/>
        </p:blipFill>
        <p:spPr>
          <a:xfrm>
            <a:off x="5414681" y="555812"/>
            <a:ext cx="6482279" cy="6302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A3839C-4F25-C16F-644A-4C3761CD9678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4EDFE3-5CC4-8167-53D7-85F7E66B9FFC}"/>
              </a:ext>
            </a:extLst>
          </p:cNvPr>
          <p:cNvSpPr/>
          <p:nvPr/>
        </p:nvSpPr>
        <p:spPr>
          <a:xfrm>
            <a:off x="11550650" y="92884"/>
            <a:ext cx="457200" cy="6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DE9A7C-1130-7D23-389F-7B79C401B069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7493F7-F4BE-9142-2A17-A6CB9E4FFCFA}"/>
              </a:ext>
            </a:extLst>
          </p:cNvPr>
          <p:cNvSpPr txBox="1">
            <a:spLocks/>
          </p:cNvSpPr>
          <p:nvPr/>
        </p:nvSpPr>
        <p:spPr>
          <a:xfrm>
            <a:off x="-1544092" y="295835"/>
            <a:ext cx="9459272" cy="2539685"/>
          </a:xfrm>
          <a:prstGeom prst="rect">
            <a:avLst/>
          </a:prstGeom>
        </p:spPr>
        <p:txBody>
          <a:bodyPr vert="horz" wrap="square" lIns="64806" tIns="32403" rIns="64806" bIns="32403" numCol="1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70" b="1" kern="1000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THERMO-</a:t>
            </a:r>
          </a:p>
          <a:p>
            <a:pPr algn="ctr"/>
            <a:r>
              <a:rPr lang="en-US" sz="4250" b="1" kern="1000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DYNAMIC</a:t>
            </a:r>
          </a:p>
          <a:p>
            <a:pPr algn="ctr"/>
            <a:r>
              <a:rPr lang="en-US" sz="4270" b="1" kern="1000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4898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F2B0A-13AB-E1DA-0293-B60D91E93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mall unicorn piñata">
            <a:extLst>
              <a:ext uri="{FF2B5EF4-FFF2-40B4-BE49-F238E27FC236}">
                <a16:creationId xmlns:a16="http://schemas.microsoft.com/office/drawing/2014/main" id="{C12F7E16-9B3A-AC40-FD87-406C97718B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188687" y="1644576"/>
            <a:ext cx="950840" cy="1293226"/>
          </a:xfrm>
          <a:prstGeom prst="rect">
            <a:avLst/>
          </a:prstGeom>
        </p:spPr>
      </p:pic>
      <p:pic>
        <p:nvPicPr>
          <p:cNvPr id="4" name="Picture 3" descr="Small unicorn piñata">
            <a:extLst>
              <a:ext uri="{FF2B5EF4-FFF2-40B4-BE49-F238E27FC236}">
                <a16:creationId xmlns:a16="http://schemas.microsoft.com/office/drawing/2014/main" id="{173A53FC-BB5D-9EE9-D10E-02C3D2F77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341087" y="1796976"/>
            <a:ext cx="950840" cy="1293226"/>
          </a:xfrm>
          <a:prstGeom prst="rect">
            <a:avLst/>
          </a:prstGeom>
        </p:spPr>
      </p:pic>
      <p:pic>
        <p:nvPicPr>
          <p:cNvPr id="5" name="Picture 4" descr="Small unicorn piñata">
            <a:extLst>
              <a:ext uri="{FF2B5EF4-FFF2-40B4-BE49-F238E27FC236}">
                <a16:creationId xmlns:a16="http://schemas.microsoft.com/office/drawing/2014/main" id="{AE0A8641-FC3A-D8A0-D9CE-2C80213E18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493487" y="1949376"/>
            <a:ext cx="950840" cy="1293226"/>
          </a:xfrm>
          <a:prstGeom prst="rect">
            <a:avLst/>
          </a:prstGeom>
        </p:spPr>
      </p:pic>
      <p:pic>
        <p:nvPicPr>
          <p:cNvPr id="6" name="Picture 5" descr="Small unicorn piñata">
            <a:extLst>
              <a:ext uri="{FF2B5EF4-FFF2-40B4-BE49-F238E27FC236}">
                <a16:creationId xmlns:a16="http://schemas.microsoft.com/office/drawing/2014/main" id="{28E2B3C4-0432-D5E1-7A62-8E8F80C620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645887" y="2101776"/>
            <a:ext cx="950840" cy="1293226"/>
          </a:xfrm>
          <a:prstGeom prst="rect">
            <a:avLst/>
          </a:prstGeom>
        </p:spPr>
      </p:pic>
      <p:pic>
        <p:nvPicPr>
          <p:cNvPr id="7" name="Picture 6" descr="Small unicorn piñata">
            <a:extLst>
              <a:ext uri="{FF2B5EF4-FFF2-40B4-BE49-F238E27FC236}">
                <a16:creationId xmlns:a16="http://schemas.microsoft.com/office/drawing/2014/main" id="{A188D514-0BAE-3E71-186F-044F50B8C2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798287" y="2254176"/>
            <a:ext cx="950840" cy="1293226"/>
          </a:xfrm>
          <a:prstGeom prst="rect">
            <a:avLst/>
          </a:prstGeom>
        </p:spPr>
      </p:pic>
      <p:pic>
        <p:nvPicPr>
          <p:cNvPr id="8" name="Picture 7" descr="Small unicorn piñata">
            <a:extLst>
              <a:ext uri="{FF2B5EF4-FFF2-40B4-BE49-F238E27FC236}">
                <a16:creationId xmlns:a16="http://schemas.microsoft.com/office/drawing/2014/main" id="{739669D1-5905-F3E1-30F9-AA742A493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950687" y="2406576"/>
            <a:ext cx="950840" cy="1293226"/>
          </a:xfrm>
          <a:prstGeom prst="rect">
            <a:avLst/>
          </a:prstGeom>
        </p:spPr>
      </p:pic>
      <p:pic>
        <p:nvPicPr>
          <p:cNvPr id="9" name="Picture 8" descr="Small unicorn piñata">
            <a:extLst>
              <a:ext uri="{FF2B5EF4-FFF2-40B4-BE49-F238E27FC236}">
                <a16:creationId xmlns:a16="http://schemas.microsoft.com/office/drawing/2014/main" id="{02CF3CAD-BEE0-F52B-DBB0-806DF684C4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103087" y="2558976"/>
            <a:ext cx="950840" cy="1293226"/>
          </a:xfrm>
          <a:prstGeom prst="rect">
            <a:avLst/>
          </a:prstGeom>
        </p:spPr>
      </p:pic>
      <p:pic>
        <p:nvPicPr>
          <p:cNvPr id="10" name="Picture 9" descr="Small unicorn piñata">
            <a:extLst>
              <a:ext uri="{FF2B5EF4-FFF2-40B4-BE49-F238E27FC236}">
                <a16:creationId xmlns:a16="http://schemas.microsoft.com/office/drawing/2014/main" id="{2562EE2E-B638-47AC-007C-B3352AEB96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255487" y="2711376"/>
            <a:ext cx="950840" cy="1293226"/>
          </a:xfrm>
          <a:prstGeom prst="rect">
            <a:avLst/>
          </a:prstGeom>
        </p:spPr>
      </p:pic>
      <p:pic>
        <p:nvPicPr>
          <p:cNvPr id="11" name="Picture 10" descr="Small unicorn piñata">
            <a:extLst>
              <a:ext uri="{FF2B5EF4-FFF2-40B4-BE49-F238E27FC236}">
                <a16:creationId xmlns:a16="http://schemas.microsoft.com/office/drawing/2014/main" id="{BA014162-7B7F-8CD0-1106-A6E83AFCC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407887" y="2863776"/>
            <a:ext cx="950840" cy="1293226"/>
          </a:xfrm>
          <a:prstGeom prst="rect">
            <a:avLst/>
          </a:prstGeom>
        </p:spPr>
      </p:pic>
      <p:pic>
        <p:nvPicPr>
          <p:cNvPr id="12" name="Picture 11" descr="Small unicorn piñata">
            <a:extLst>
              <a:ext uri="{FF2B5EF4-FFF2-40B4-BE49-F238E27FC236}">
                <a16:creationId xmlns:a16="http://schemas.microsoft.com/office/drawing/2014/main" id="{9D46DA63-5790-45A7-7BEC-85B06D10A6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560287" y="3016176"/>
            <a:ext cx="950840" cy="1293226"/>
          </a:xfrm>
          <a:prstGeom prst="rect">
            <a:avLst/>
          </a:prstGeom>
        </p:spPr>
      </p:pic>
      <p:pic>
        <p:nvPicPr>
          <p:cNvPr id="13" name="Picture 12" descr="Small unicorn piñata">
            <a:extLst>
              <a:ext uri="{FF2B5EF4-FFF2-40B4-BE49-F238E27FC236}">
                <a16:creationId xmlns:a16="http://schemas.microsoft.com/office/drawing/2014/main" id="{04186471-30B6-1DB7-CBBE-45BFC3C1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712687" y="3168576"/>
            <a:ext cx="950840" cy="1293226"/>
          </a:xfrm>
          <a:prstGeom prst="rect">
            <a:avLst/>
          </a:prstGeom>
        </p:spPr>
      </p:pic>
      <p:pic>
        <p:nvPicPr>
          <p:cNvPr id="14" name="Picture 13" descr="Small unicorn piñata">
            <a:extLst>
              <a:ext uri="{FF2B5EF4-FFF2-40B4-BE49-F238E27FC236}">
                <a16:creationId xmlns:a16="http://schemas.microsoft.com/office/drawing/2014/main" id="{1D2C13FC-2D7E-A59C-9AE7-20341D3F45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865087" y="3320976"/>
            <a:ext cx="950840" cy="1293226"/>
          </a:xfrm>
          <a:prstGeom prst="rect">
            <a:avLst/>
          </a:prstGeom>
        </p:spPr>
      </p:pic>
      <p:pic>
        <p:nvPicPr>
          <p:cNvPr id="15" name="Picture 14" descr="Small unicorn piñata">
            <a:extLst>
              <a:ext uri="{FF2B5EF4-FFF2-40B4-BE49-F238E27FC236}">
                <a16:creationId xmlns:a16="http://schemas.microsoft.com/office/drawing/2014/main" id="{3E48D4C0-E3EC-3A55-6A35-A4D4FC4208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017487" y="3473376"/>
            <a:ext cx="950840" cy="1293226"/>
          </a:xfrm>
          <a:prstGeom prst="rect">
            <a:avLst/>
          </a:prstGeom>
        </p:spPr>
      </p:pic>
      <p:pic>
        <p:nvPicPr>
          <p:cNvPr id="16" name="Picture 15" descr="Small unicorn piñata">
            <a:extLst>
              <a:ext uri="{FF2B5EF4-FFF2-40B4-BE49-F238E27FC236}">
                <a16:creationId xmlns:a16="http://schemas.microsoft.com/office/drawing/2014/main" id="{9541BA8D-02FF-CBB8-AD85-468BB50D9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269209" y="3730668"/>
            <a:ext cx="950840" cy="1293226"/>
          </a:xfrm>
          <a:prstGeom prst="rect">
            <a:avLst/>
          </a:prstGeom>
        </p:spPr>
      </p:pic>
      <p:pic>
        <p:nvPicPr>
          <p:cNvPr id="17" name="Picture 16" descr="Small unicorn piñata">
            <a:extLst>
              <a:ext uri="{FF2B5EF4-FFF2-40B4-BE49-F238E27FC236}">
                <a16:creationId xmlns:a16="http://schemas.microsoft.com/office/drawing/2014/main" id="{1DF2DCD9-8809-CFD9-6DE9-309D05024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148391" y="451209"/>
            <a:ext cx="1245983" cy="1694646"/>
          </a:xfrm>
          <a:prstGeom prst="rect">
            <a:avLst/>
          </a:prstGeom>
        </p:spPr>
      </p:pic>
      <p:pic>
        <p:nvPicPr>
          <p:cNvPr id="18" name="Picture 17" descr="Small unicorn piñata">
            <a:extLst>
              <a:ext uri="{FF2B5EF4-FFF2-40B4-BE49-F238E27FC236}">
                <a16:creationId xmlns:a16="http://schemas.microsoft.com/office/drawing/2014/main" id="{28990FB3-85B2-6B59-0B9A-743494A80C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300791" y="603609"/>
            <a:ext cx="1245983" cy="1694646"/>
          </a:xfrm>
          <a:prstGeom prst="rect">
            <a:avLst/>
          </a:prstGeom>
        </p:spPr>
      </p:pic>
      <p:pic>
        <p:nvPicPr>
          <p:cNvPr id="19" name="Picture 18" descr="Small unicorn piñata">
            <a:extLst>
              <a:ext uri="{FF2B5EF4-FFF2-40B4-BE49-F238E27FC236}">
                <a16:creationId xmlns:a16="http://schemas.microsoft.com/office/drawing/2014/main" id="{2E792559-87EE-032F-D6E8-652F64C9A7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453191" y="756009"/>
            <a:ext cx="1245983" cy="1694646"/>
          </a:xfrm>
          <a:prstGeom prst="rect">
            <a:avLst/>
          </a:prstGeom>
        </p:spPr>
      </p:pic>
      <p:pic>
        <p:nvPicPr>
          <p:cNvPr id="20" name="Picture 19" descr="Small unicorn piñata">
            <a:extLst>
              <a:ext uri="{FF2B5EF4-FFF2-40B4-BE49-F238E27FC236}">
                <a16:creationId xmlns:a16="http://schemas.microsoft.com/office/drawing/2014/main" id="{B3C05E9D-DC01-0E61-441E-837894AF4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605591" y="908409"/>
            <a:ext cx="1245983" cy="1694646"/>
          </a:xfrm>
          <a:prstGeom prst="rect">
            <a:avLst/>
          </a:prstGeom>
        </p:spPr>
      </p:pic>
      <p:pic>
        <p:nvPicPr>
          <p:cNvPr id="21" name="Picture 20" descr="Small unicorn piñata">
            <a:extLst>
              <a:ext uri="{FF2B5EF4-FFF2-40B4-BE49-F238E27FC236}">
                <a16:creationId xmlns:a16="http://schemas.microsoft.com/office/drawing/2014/main" id="{0358D22B-897A-5480-6585-43EF6A3E91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757991" y="1060809"/>
            <a:ext cx="1245983" cy="1694646"/>
          </a:xfrm>
          <a:prstGeom prst="rect">
            <a:avLst/>
          </a:prstGeom>
        </p:spPr>
      </p:pic>
      <p:pic>
        <p:nvPicPr>
          <p:cNvPr id="22" name="Picture 21" descr="Small unicorn piñata">
            <a:extLst>
              <a:ext uri="{FF2B5EF4-FFF2-40B4-BE49-F238E27FC236}">
                <a16:creationId xmlns:a16="http://schemas.microsoft.com/office/drawing/2014/main" id="{8956BB3B-D0CC-F2C1-3D29-9D6B5D19EF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910391" y="1213209"/>
            <a:ext cx="1245983" cy="1694646"/>
          </a:xfrm>
          <a:prstGeom prst="rect">
            <a:avLst/>
          </a:prstGeom>
        </p:spPr>
      </p:pic>
      <p:pic>
        <p:nvPicPr>
          <p:cNvPr id="23" name="Picture 22" descr="Small unicorn piñata">
            <a:extLst>
              <a:ext uri="{FF2B5EF4-FFF2-40B4-BE49-F238E27FC236}">
                <a16:creationId xmlns:a16="http://schemas.microsoft.com/office/drawing/2014/main" id="{D9B46051-78D0-450F-9E49-6E31B7714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062791" y="1365609"/>
            <a:ext cx="1245983" cy="1694646"/>
          </a:xfrm>
          <a:prstGeom prst="rect">
            <a:avLst/>
          </a:prstGeom>
        </p:spPr>
      </p:pic>
      <p:pic>
        <p:nvPicPr>
          <p:cNvPr id="24" name="Picture 23" descr="Small unicorn piñata">
            <a:extLst>
              <a:ext uri="{FF2B5EF4-FFF2-40B4-BE49-F238E27FC236}">
                <a16:creationId xmlns:a16="http://schemas.microsoft.com/office/drawing/2014/main" id="{4B6037D8-FA3E-8FFF-2C3D-A8AC63BA93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215191" y="1518009"/>
            <a:ext cx="1245983" cy="1694646"/>
          </a:xfrm>
          <a:prstGeom prst="rect">
            <a:avLst/>
          </a:prstGeom>
        </p:spPr>
      </p:pic>
      <p:pic>
        <p:nvPicPr>
          <p:cNvPr id="25" name="Picture 24" descr="Small unicorn piñata">
            <a:extLst>
              <a:ext uri="{FF2B5EF4-FFF2-40B4-BE49-F238E27FC236}">
                <a16:creationId xmlns:a16="http://schemas.microsoft.com/office/drawing/2014/main" id="{9C0AD906-D0A8-FEAE-11BC-4F2CAD94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367591" y="1670409"/>
            <a:ext cx="1245983" cy="1694646"/>
          </a:xfrm>
          <a:prstGeom prst="rect">
            <a:avLst/>
          </a:prstGeom>
        </p:spPr>
      </p:pic>
      <p:pic>
        <p:nvPicPr>
          <p:cNvPr id="26" name="Picture 25" descr="Small unicorn piñata">
            <a:extLst>
              <a:ext uri="{FF2B5EF4-FFF2-40B4-BE49-F238E27FC236}">
                <a16:creationId xmlns:a16="http://schemas.microsoft.com/office/drawing/2014/main" id="{3A54C7DB-125C-5D46-BAA3-E36F0BB887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519991" y="1822809"/>
            <a:ext cx="1245983" cy="1694646"/>
          </a:xfrm>
          <a:prstGeom prst="rect">
            <a:avLst/>
          </a:prstGeom>
        </p:spPr>
      </p:pic>
      <p:pic>
        <p:nvPicPr>
          <p:cNvPr id="27" name="Picture 26" descr="Small unicorn piñata">
            <a:extLst>
              <a:ext uri="{FF2B5EF4-FFF2-40B4-BE49-F238E27FC236}">
                <a16:creationId xmlns:a16="http://schemas.microsoft.com/office/drawing/2014/main" id="{5DC75722-D8B7-966D-62C6-1DD9846251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672391" y="1975209"/>
            <a:ext cx="1245983" cy="1694646"/>
          </a:xfrm>
          <a:prstGeom prst="rect">
            <a:avLst/>
          </a:prstGeom>
        </p:spPr>
      </p:pic>
      <p:pic>
        <p:nvPicPr>
          <p:cNvPr id="28" name="Picture 27" descr="Small unicorn piñata">
            <a:extLst>
              <a:ext uri="{FF2B5EF4-FFF2-40B4-BE49-F238E27FC236}">
                <a16:creationId xmlns:a16="http://schemas.microsoft.com/office/drawing/2014/main" id="{83A1ED5B-52FB-8213-A6E5-77964A844D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824791" y="2127609"/>
            <a:ext cx="1245983" cy="1694646"/>
          </a:xfrm>
          <a:prstGeom prst="rect">
            <a:avLst/>
          </a:prstGeom>
        </p:spPr>
      </p:pic>
      <p:pic>
        <p:nvPicPr>
          <p:cNvPr id="29" name="Picture 28" descr="Small unicorn piñata">
            <a:extLst>
              <a:ext uri="{FF2B5EF4-FFF2-40B4-BE49-F238E27FC236}">
                <a16:creationId xmlns:a16="http://schemas.microsoft.com/office/drawing/2014/main" id="{CE564D50-3C86-A407-B9CE-DCDA02A34A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977191" y="2280009"/>
            <a:ext cx="1245983" cy="1694646"/>
          </a:xfrm>
          <a:prstGeom prst="rect">
            <a:avLst/>
          </a:prstGeom>
        </p:spPr>
      </p:pic>
      <p:pic>
        <p:nvPicPr>
          <p:cNvPr id="30" name="Picture 29" descr="Small unicorn piñata">
            <a:extLst>
              <a:ext uri="{FF2B5EF4-FFF2-40B4-BE49-F238E27FC236}">
                <a16:creationId xmlns:a16="http://schemas.microsoft.com/office/drawing/2014/main" id="{062D89C1-3994-3755-9D53-DCDBF436B7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129591" y="2432409"/>
            <a:ext cx="1245983" cy="1694646"/>
          </a:xfrm>
          <a:prstGeom prst="rect">
            <a:avLst/>
          </a:prstGeom>
        </p:spPr>
      </p:pic>
      <p:pic>
        <p:nvPicPr>
          <p:cNvPr id="31" name="Picture 30" descr="Small unicorn piñata">
            <a:extLst>
              <a:ext uri="{FF2B5EF4-FFF2-40B4-BE49-F238E27FC236}">
                <a16:creationId xmlns:a16="http://schemas.microsoft.com/office/drawing/2014/main" id="{61AB5777-E7EB-8E80-6E80-31B72A3C9C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281991" y="2584809"/>
            <a:ext cx="1245983" cy="1694646"/>
          </a:xfrm>
          <a:prstGeom prst="rect">
            <a:avLst/>
          </a:prstGeom>
        </p:spPr>
      </p:pic>
      <p:pic>
        <p:nvPicPr>
          <p:cNvPr id="33" name="Picture 32" descr="Small unicorn piñata">
            <a:extLst>
              <a:ext uri="{FF2B5EF4-FFF2-40B4-BE49-F238E27FC236}">
                <a16:creationId xmlns:a16="http://schemas.microsoft.com/office/drawing/2014/main" id="{7DC8B4D0-2947-C563-A539-AB18A681AB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434391" y="2737209"/>
            <a:ext cx="1245983" cy="1694646"/>
          </a:xfrm>
          <a:prstGeom prst="rect">
            <a:avLst/>
          </a:prstGeom>
        </p:spPr>
      </p:pic>
      <p:pic>
        <p:nvPicPr>
          <p:cNvPr id="34" name="Picture 33" descr="Small unicorn piñata">
            <a:extLst>
              <a:ext uri="{FF2B5EF4-FFF2-40B4-BE49-F238E27FC236}">
                <a16:creationId xmlns:a16="http://schemas.microsoft.com/office/drawing/2014/main" id="{F91D13E0-1456-8A91-E934-26CE360010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586791" y="2889609"/>
            <a:ext cx="1245983" cy="1694646"/>
          </a:xfrm>
          <a:prstGeom prst="rect">
            <a:avLst/>
          </a:prstGeom>
        </p:spPr>
      </p:pic>
      <p:pic>
        <p:nvPicPr>
          <p:cNvPr id="36" name="Picture 35" descr="Small unicorn piñata">
            <a:extLst>
              <a:ext uri="{FF2B5EF4-FFF2-40B4-BE49-F238E27FC236}">
                <a16:creationId xmlns:a16="http://schemas.microsoft.com/office/drawing/2014/main" id="{040B1A70-EA89-7FF4-89A8-1338697ECC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739191" y="3042009"/>
            <a:ext cx="1245983" cy="1694646"/>
          </a:xfrm>
          <a:prstGeom prst="rect">
            <a:avLst/>
          </a:prstGeom>
        </p:spPr>
      </p:pic>
      <p:pic>
        <p:nvPicPr>
          <p:cNvPr id="37" name="Picture 36" descr="Small unicorn piñata">
            <a:extLst>
              <a:ext uri="{FF2B5EF4-FFF2-40B4-BE49-F238E27FC236}">
                <a16:creationId xmlns:a16="http://schemas.microsoft.com/office/drawing/2014/main" id="{5780ADA1-B961-8E6D-FCB1-F7B7E73CE6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891591" y="3194409"/>
            <a:ext cx="1245983" cy="1694646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CB5161EC-4F83-D810-8059-8E8FDF2358A1}"/>
              </a:ext>
            </a:extLst>
          </p:cNvPr>
          <p:cNvSpPr txBox="1">
            <a:spLocks/>
          </p:cNvSpPr>
          <p:nvPr/>
        </p:nvSpPr>
        <p:spPr>
          <a:xfrm>
            <a:off x="-1546452" y="2020061"/>
            <a:ext cx="9459272" cy="2539685"/>
          </a:xfrm>
          <a:prstGeom prst="rect">
            <a:avLst/>
          </a:prstGeom>
        </p:spPr>
        <p:txBody>
          <a:bodyPr vert="horz" wrap="square" lIns="64806" tIns="32403" rIns="64806" bIns="32403" numCol="1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Many more</a:t>
            </a:r>
          </a:p>
          <a:p>
            <a:pPr algn="ctr"/>
            <a:r>
              <a:rPr lang="en-US" sz="48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Unicorns</a:t>
            </a:r>
            <a:endParaRPr lang="en-US" sz="5000" b="1" dirty="0">
              <a:latin typeface="Franklin Gothic Heavy" panose="020B0603020102020204" pitchFamily="34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en-US" sz="50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But how </a:t>
            </a:r>
          </a:p>
          <a:p>
            <a:pPr algn="ctr"/>
            <a:r>
              <a:rPr lang="en-US" sz="50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 </a:t>
            </a:r>
          </a:p>
          <a:p>
            <a:pPr algn="ctr"/>
            <a:r>
              <a:rPr lang="en-US" sz="50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Find </a:t>
            </a:r>
          </a:p>
          <a:p>
            <a:pPr algn="ctr"/>
            <a:r>
              <a:rPr lang="en-US" sz="50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them?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679BBA-D424-83E1-861F-EBF00A89748D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248865-554F-0DCA-03AF-1C2588D6152D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9586D11-05E1-9DBE-2B91-DF3A8BD08D36}"/>
              </a:ext>
            </a:extLst>
          </p:cNvPr>
          <p:cNvSpPr/>
          <p:nvPr/>
        </p:nvSpPr>
        <p:spPr>
          <a:xfrm>
            <a:off x="11550650" y="92884"/>
            <a:ext cx="457200" cy="6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4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0D1E5-61A9-538F-ECC2-D0165D532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6FEA5-C2D7-AFC8-D358-EEDF4BFED21A}"/>
              </a:ext>
            </a:extLst>
          </p:cNvPr>
          <p:cNvSpPr txBox="1"/>
          <p:nvPr/>
        </p:nvSpPr>
        <p:spPr>
          <a:xfrm>
            <a:off x="1097280" y="182880"/>
            <a:ext cx="1019349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70" b="1" kern="1000" spc="-93" dirty="0"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rPr>
              <a:t>Screen for Cullin-based Molecular Glues</a:t>
            </a:r>
          </a:p>
          <a:p>
            <a:r>
              <a:rPr lang="en-GB" sz="3200" b="1" kern="1000" spc="-93" dirty="0"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rPr>
              <a:t>by Neddylation inhibition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0EA42-8DCA-9405-721E-DB5FC27B1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65" y="2381804"/>
            <a:ext cx="9691269" cy="32674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3D578E-71A9-F7F7-02BF-5F739FC97C65}"/>
              </a:ext>
            </a:extLst>
          </p:cNvPr>
          <p:cNvSpPr/>
          <p:nvPr/>
        </p:nvSpPr>
        <p:spPr>
          <a:xfrm>
            <a:off x="3557392" y="2381804"/>
            <a:ext cx="187890" cy="33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D72BA-266F-446B-74DA-3139664E9D6B}"/>
              </a:ext>
            </a:extLst>
          </p:cNvPr>
          <p:cNvSpPr/>
          <p:nvPr/>
        </p:nvSpPr>
        <p:spPr>
          <a:xfrm>
            <a:off x="7659874" y="2394330"/>
            <a:ext cx="187890" cy="33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B9162-B897-EB10-634D-A94AFD3AF824}"/>
              </a:ext>
            </a:extLst>
          </p:cNvPr>
          <p:cNvSpPr/>
          <p:nvPr/>
        </p:nvSpPr>
        <p:spPr>
          <a:xfrm>
            <a:off x="3651337" y="5348614"/>
            <a:ext cx="620038" cy="300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11F6E533-24FB-4EA9-123E-29BEEC0768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37"/>
          <a:stretch/>
        </p:blipFill>
        <p:spPr>
          <a:xfrm>
            <a:off x="2614368" y="2635635"/>
            <a:ext cx="5045506" cy="2712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AD07A4-C8A5-3518-43E2-FE8DF1B4C4C5}"/>
              </a:ext>
            </a:extLst>
          </p:cNvPr>
          <p:cNvSpPr/>
          <p:nvPr/>
        </p:nvSpPr>
        <p:spPr>
          <a:xfrm>
            <a:off x="4640580" y="2491740"/>
            <a:ext cx="274320" cy="185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4DD230-3C4E-2D4F-BF94-37CDA8027C12}"/>
              </a:ext>
            </a:extLst>
          </p:cNvPr>
          <p:cNvSpPr txBox="1"/>
          <p:nvPr/>
        </p:nvSpPr>
        <p:spPr>
          <a:xfrm>
            <a:off x="1250365" y="5736653"/>
            <a:ext cx="2116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Helvetica" pitchFamily="2" charset="0"/>
              </a:rPr>
              <a:t>Major-Ruiz </a:t>
            </a:r>
            <a:r>
              <a:rPr lang="en-GB" sz="1400" i="1" dirty="0">
                <a:solidFill>
                  <a:schemeClr val="tx2"/>
                </a:solidFill>
                <a:latin typeface="Helvetica" pitchFamily="2" charset="0"/>
              </a:rPr>
              <a:t>et al. </a:t>
            </a:r>
            <a:r>
              <a:rPr lang="en-GB" sz="1400" dirty="0">
                <a:solidFill>
                  <a:schemeClr val="tx2"/>
                </a:solidFill>
                <a:latin typeface="Helvetica" pitchFamily="2" charset="0"/>
              </a:rPr>
              <a:t>(2020)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955119-D88B-9FEB-3A52-7F25DF985A1B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8007C1-25E0-9F26-B808-669A43C6DC84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7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6E2C0-4EC2-4677-5123-8EE5F3F29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6D5832-B9B8-C7D1-99FB-B605D668C2AB}"/>
              </a:ext>
            </a:extLst>
          </p:cNvPr>
          <p:cNvSpPr txBox="1"/>
          <p:nvPr/>
        </p:nvSpPr>
        <p:spPr>
          <a:xfrm>
            <a:off x="1097279" y="182880"/>
            <a:ext cx="9321338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70" b="1" kern="1000" spc="-93" dirty="0"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rPr>
              <a:t>DEL </a:t>
            </a:r>
            <a:r>
              <a:rPr lang="en-GB" sz="4250" b="1" kern="1000" spc="-93" dirty="0"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rPr>
              <a:t>Screen</a:t>
            </a:r>
            <a:r>
              <a:rPr lang="en-GB" sz="4270" b="1" kern="1000" spc="-93" dirty="0"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rPr>
              <a:t> for Glues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121465-49EF-A3B6-7913-DF98066C7A8D}"/>
              </a:ext>
            </a:extLst>
          </p:cNvPr>
          <p:cNvGrpSpPr/>
          <p:nvPr/>
        </p:nvGrpSpPr>
        <p:grpSpPr>
          <a:xfrm>
            <a:off x="2283046" y="1302189"/>
            <a:ext cx="7632030" cy="5238610"/>
            <a:chOff x="2283046" y="1639257"/>
            <a:chExt cx="6738021" cy="4624964"/>
          </a:xfrm>
        </p:grpSpPr>
        <p:pic>
          <p:nvPicPr>
            <p:cNvPr id="23554" name="Picture 2">
              <a:extLst>
                <a:ext uri="{FF2B5EF4-FFF2-40B4-BE49-F238E27FC236}">
                  <a16:creationId xmlns:a16="http://schemas.microsoft.com/office/drawing/2014/main" id="{8A11023B-4E0D-2F21-17B9-91CE65BBD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046" y="1639257"/>
              <a:ext cx="6738021" cy="245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close-up of a model of a protein&#10;&#10;Description automatically generated">
              <a:extLst>
                <a:ext uri="{FF2B5EF4-FFF2-40B4-BE49-F238E27FC236}">
                  <a16:creationId xmlns:a16="http://schemas.microsoft.com/office/drawing/2014/main" id="{8DCAF3CA-9CA4-F105-AF70-F14672698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3046" y="4082226"/>
              <a:ext cx="4357666" cy="2181995"/>
            </a:xfrm>
            <a:prstGeom prst="rect">
              <a:avLst/>
            </a:prstGeom>
          </p:spPr>
        </p:pic>
        <p:pic>
          <p:nvPicPr>
            <p:cNvPr id="23556" name="Picture 4" descr="Fig. 1">
              <a:extLst>
                <a:ext uri="{FF2B5EF4-FFF2-40B4-BE49-F238E27FC236}">
                  <a16:creationId xmlns:a16="http://schemas.microsoft.com/office/drawing/2014/main" id="{F1E3E03B-A545-83B8-BC95-D6A7D30C7E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47" t="1481" b="66478"/>
            <a:stretch/>
          </p:blipFill>
          <p:spPr bwMode="auto">
            <a:xfrm>
              <a:off x="6535721" y="4066870"/>
              <a:ext cx="2485346" cy="2197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580891-D72A-5C1E-0261-128B16933E03}"/>
                </a:ext>
              </a:extLst>
            </p:cNvPr>
            <p:cNvCxnSpPr/>
            <p:nvPr/>
          </p:nvCxnSpPr>
          <p:spPr>
            <a:xfrm>
              <a:off x="2283046" y="4048940"/>
              <a:ext cx="6738021" cy="307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670DD23-45B3-B288-459F-B7C6EAF4ABA9}"/>
              </a:ext>
            </a:extLst>
          </p:cNvPr>
          <p:cNvSpPr txBox="1"/>
          <p:nvPr/>
        </p:nvSpPr>
        <p:spPr>
          <a:xfrm>
            <a:off x="2276924" y="6540799"/>
            <a:ext cx="17926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Mason </a:t>
            </a:r>
            <a:r>
              <a:rPr lang="en-GB" sz="1400" i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4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(2023)</a:t>
            </a:r>
            <a:endParaRPr lang="en-GB" sz="1400" b="0" i="0" dirty="0"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E0E6A-06D2-47B8-261C-6AB105C360A1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A84C8-A818-250F-5CF3-CF988244AD5A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B70DE0-E15D-8ECF-1E42-CC7DA0EAF588}"/>
              </a:ext>
            </a:extLst>
          </p:cNvPr>
          <p:cNvSpPr/>
          <p:nvPr/>
        </p:nvSpPr>
        <p:spPr>
          <a:xfrm>
            <a:off x="11550650" y="92884"/>
            <a:ext cx="457200" cy="6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58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DA78-BC20-DF9B-75C6-832BB32A1C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9942" y="2713832"/>
            <a:ext cx="9212117" cy="1430337"/>
          </a:xfrm>
        </p:spPr>
        <p:txBody>
          <a:bodyPr>
            <a:noAutofit/>
          </a:bodyPr>
          <a:lstStyle/>
          <a:p>
            <a:pPr algn="ctr"/>
            <a:r>
              <a:rPr lang="en-GB" sz="4250" dirty="0"/>
              <a:t>What is out of reach for degraders? </a:t>
            </a:r>
            <a:br>
              <a:rPr lang="en-GB" sz="4250" dirty="0"/>
            </a:br>
            <a:r>
              <a:rPr lang="en-GB" sz="4250" dirty="0"/>
              <a:t>(PROTACs &amp; Molecular Glues)</a:t>
            </a:r>
          </a:p>
        </p:txBody>
      </p:sp>
    </p:spTree>
    <p:extLst>
      <p:ext uri="{BB962C8B-B14F-4D97-AF65-F5344CB8AC3E}">
        <p14:creationId xmlns:p14="http://schemas.microsoft.com/office/powerpoint/2010/main" val="38073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BD71-790C-5909-7EB1-6DCD017A8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990" y="713134"/>
            <a:ext cx="4889500" cy="1430337"/>
          </a:xfrm>
        </p:spPr>
        <p:txBody>
          <a:bodyPr/>
          <a:lstStyle/>
          <a:p>
            <a:r>
              <a:rPr lang="en-GB" dirty="0"/>
              <a:t>The challenges</a:t>
            </a:r>
          </a:p>
        </p:txBody>
      </p:sp>
      <p:pic>
        <p:nvPicPr>
          <p:cNvPr id="13314" name="Picture 2" descr="image">
            <a:extLst>
              <a:ext uri="{FF2B5EF4-FFF2-40B4-BE49-F238E27FC236}">
                <a16:creationId xmlns:a16="http://schemas.microsoft.com/office/drawing/2014/main" id="{A7FCB7FA-0C7A-A374-E894-E629F23C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0" y="598131"/>
            <a:ext cx="5764148" cy="588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11EC7B-D515-54C9-7B4F-15D093C0F39A}"/>
              </a:ext>
            </a:extLst>
          </p:cNvPr>
          <p:cNvSpPr txBox="1"/>
          <p:nvPr/>
        </p:nvSpPr>
        <p:spPr>
          <a:xfrm>
            <a:off x="791983" y="1428303"/>
            <a:ext cx="4634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What is “hard” to drug:</a:t>
            </a:r>
          </a:p>
          <a:p>
            <a:r>
              <a:rPr lang="en-GB" b="1" dirty="0">
                <a:solidFill>
                  <a:srgbClr val="FF0000"/>
                </a:solidFill>
              </a:rPr>
              <a:t>Transcription factors </a:t>
            </a:r>
            <a:r>
              <a:rPr lang="en-GB" dirty="0"/>
              <a:t>(unstructured)</a:t>
            </a:r>
          </a:p>
          <a:p>
            <a:r>
              <a:rPr lang="en-GB" b="1" dirty="0">
                <a:solidFill>
                  <a:srgbClr val="FF0000"/>
                </a:solidFill>
              </a:rPr>
              <a:t>Membrane proteins </a:t>
            </a:r>
            <a:r>
              <a:rPr lang="en-GB" dirty="0"/>
              <a:t>(agonists/antagonists)</a:t>
            </a:r>
          </a:p>
          <a:p>
            <a:r>
              <a:rPr lang="en-GB" b="1" dirty="0">
                <a:solidFill>
                  <a:srgbClr val="FF0000"/>
                </a:solidFill>
              </a:rPr>
              <a:t>Structural proteins </a:t>
            </a:r>
            <a:r>
              <a:rPr lang="en-GB" dirty="0"/>
              <a:t>without active site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1ADAD-94A6-1884-79CD-81D987135E22}"/>
              </a:ext>
            </a:extLst>
          </p:cNvPr>
          <p:cNvSpPr/>
          <p:nvPr/>
        </p:nvSpPr>
        <p:spPr>
          <a:xfrm>
            <a:off x="485775" y="5336286"/>
            <a:ext cx="457200" cy="1135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712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714E1-A76F-F4F7-05BD-0AE349563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6CA2D-7245-2266-C447-F115662DEB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9143999" cy="1430337"/>
          </a:xfrm>
        </p:spPr>
        <p:txBody>
          <a:bodyPr>
            <a:normAutofit/>
          </a:bodyPr>
          <a:lstStyle/>
          <a:p>
            <a:r>
              <a:rPr lang="en-GB" sz="4270" dirty="0"/>
              <a:t>What is out of reach for degraders? </a:t>
            </a:r>
            <a:br>
              <a:rPr lang="en-GB" sz="4250" dirty="0"/>
            </a:br>
            <a:r>
              <a:rPr lang="en-GB" sz="3200" dirty="0"/>
              <a:t>(PROTACs &amp; Molecular Glues)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183A3-AC05-6BCF-2518-492976FCA57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49944" y="1613217"/>
            <a:ext cx="9144000" cy="50209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</a:rPr>
              <a:t>… when loss of function/degradation is not enough !?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E716B93-B8D3-F7E7-3975-8BF9E0C077FA}"/>
              </a:ext>
            </a:extLst>
          </p:cNvPr>
          <p:cNvSpPr txBox="1">
            <a:spLocks/>
          </p:cNvSpPr>
          <p:nvPr/>
        </p:nvSpPr>
        <p:spPr>
          <a:xfrm>
            <a:off x="1257697" y="34290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Fix posttranslational modifications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Stabilisation of proteins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6D932C-1156-999B-2FA8-9B0D8DB4FF90}"/>
              </a:ext>
            </a:extLst>
          </p:cNvPr>
          <p:cNvSpPr txBox="1">
            <a:spLocks/>
          </p:cNvSpPr>
          <p:nvPr/>
        </p:nvSpPr>
        <p:spPr>
          <a:xfrm>
            <a:off x="1097279" y="2926908"/>
            <a:ext cx="9144000" cy="50209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dirty="0">
                <a:latin typeface="Arial" panose="020B0604020202020204" pitchFamily="34" charset="0"/>
              </a:rPr>
              <a:t>What is still hard:</a:t>
            </a:r>
          </a:p>
        </p:txBody>
      </p:sp>
    </p:spTree>
    <p:extLst>
      <p:ext uri="{BB962C8B-B14F-4D97-AF65-F5344CB8AC3E}">
        <p14:creationId xmlns:p14="http://schemas.microsoft.com/office/powerpoint/2010/main" val="6582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mall unicorn piñata">
            <a:extLst>
              <a:ext uri="{FF2B5EF4-FFF2-40B4-BE49-F238E27FC236}">
                <a16:creationId xmlns:a16="http://schemas.microsoft.com/office/drawing/2014/main" id="{581BFAF1-CF1B-BA5E-D64D-5880B006F6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188687" y="1644576"/>
            <a:ext cx="950840" cy="1293226"/>
          </a:xfrm>
          <a:prstGeom prst="rect">
            <a:avLst/>
          </a:prstGeom>
        </p:spPr>
      </p:pic>
      <p:pic>
        <p:nvPicPr>
          <p:cNvPr id="4" name="Picture 3" descr="Small unicorn piñata">
            <a:extLst>
              <a:ext uri="{FF2B5EF4-FFF2-40B4-BE49-F238E27FC236}">
                <a16:creationId xmlns:a16="http://schemas.microsoft.com/office/drawing/2014/main" id="{C2774FF9-C1DA-6626-9952-35B085EF23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341087" y="1796976"/>
            <a:ext cx="950840" cy="1293226"/>
          </a:xfrm>
          <a:prstGeom prst="rect">
            <a:avLst/>
          </a:prstGeom>
        </p:spPr>
      </p:pic>
      <p:pic>
        <p:nvPicPr>
          <p:cNvPr id="5" name="Picture 4" descr="Small unicorn piñata">
            <a:extLst>
              <a:ext uri="{FF2B5EF4-FFF2-40B4-BE49-F238E27FC236}">
                <a16:creationId xmlns:a16="http://schemas.microsoft.com/office/drawing/2014/main" id="{CA2F88AC-39BB-C338-21BD-26DFF5CCE4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493487" y="1949376"/>
            <a:ext cx="950840" cy="1293226"/>
          </a:xfrm>
          <a:prstGeom prst="rect">
            <a:avLst/>
          </a:prstGeom>
        </p:spPr>
      </p:pic>
      <p:pic>
        <p:nvPicPr>
          <p:cNvPr id="6" name="Picture 5" descr="Small unicorn piñata">
            <a:extLst>
              <a:ext uri="{FF2B5EF4-FFF2-40B4-BE49-F238E27FC236}">
                <a16:creationId xmlns:a16="http://schemas.microsoft.com/office/drawing/2014/main" id="{C41E0CBF-AB9B-4570-0E9C-97339D7B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645887" y="2101776"/>
            <a:ext cx="950840" cy="1293226"/>
          </a:xfrm>
          <a:prstGeom prst="rect">
            <a:avLst/>
          </a:prstGeom>
        </p:spPr>
      </p:pic>
      <p:pic>
        <p:nvPicPr>
          <p:cNvPr id="7" name="Picture 6" descr="Small unicorn piñata">
            <a:extLst>
              <a:ext uri="{FF2B5EF4-FFF2-40B4-BE49-F238E27FC236}">
                <a16:creationId xmlns:a16="http://schemas.microsoft.com/office/drawing/2014/main" id="{8A9DF973-2911-AD8B-CFDE-BCF2EF0404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798287" y="2254176"/>
            <a:ext cx="950840" cy="1293226"/>
          </a:xfrm>
          <a:prstGeom prst="rect">
            <a:avLst/>
          </a:prstGeom>
        </p:spPr>
      </p:pic>
      <p:pic>
        <p:nvPicPr>
          <p:cNvPr id="8" name="Picture 7" descr="Small unicorn piñata">
            <a:extLst>
              <a:ext uri="{FF2B5EF4-FFF2-40B4-BE49-F238E27FC236}">
                <a16:creationId xmlns:a16="http://schemas.microsoft.com/office/drawing/2014/main" id="{E75A707D-0304-E108-A5F7-A396EA2F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5950687" y="2406576"/>
            <a:ext cx="950840" cy="1293226"/>
          </a:xfrm>
          <a:prstGeom prst="rect">
            <a:avLst/>
          </a:prstGeom>
        </p:spPr>
      </p:pic>
      <p:pic>
        <p:nvPicPr>
          <p:cNvPr id="9" name="Picture 8" descr="Small unicorn piñata">
            <a:extLst>
              <a:ext uri="{FF2B5EF4-FFF2-40B4-BE49-F238E27FC236}">
                <a16:creationId xmlns:a16="http://schemas.microsoft.com/office/drawing/2014/main" id="{FB872453-CE81-DF10-FA80-7BED307768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103087" y="2558976"/>
            <a:ext cx="950840" cy="1293226"/>
          </a:xfrm>
          <a:prstGeom prst="rect">
            <a:avLst/>
          </a:prstGeom>
        </p:spPr>
      </p:pic>
      <p:pic>
        <p:nvPicPr>
          <p:cNvPr id="10" name="Picture 9" descr="Small unicorn piñata">
            <a:extLst>
              <a:ext uri="{FF2B5EF4-FFF2-40B4-BE49-F238E27FC236}">
                <a16:creationId xmlns:a16="http://schemas.microsoft.com/office/drawing/2014/main" id="{CCCD8771-F0B8-1782-F091-F87396A101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255487" y="2711376"/>
            <a:ext cx="950840" cy="1293226"/>
          </a:xfrm>
          <a:prstGeom prst="rect">
            <a:avLst/>
          </a:prstGeom>
        </p:spPr>
      </p:pic>
      <p:pic>
        <p:nvPicPr>
          <p:cNvPr id="11" name="Picture 10" descr="Small unicorn piñata">
            <a:extLst>
              <a:ext uri="{FF2B5EF4-FFF2-40B4-BE49-F238E27FC236}">
                <a16:creationId xmlns:a16="http://schemas.microsoft.com/office/drawing/2014/main" id="{C84B36C3-F6CF-6FDA-2CA7-7028440838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407887" y="2863776"/>
            <a:ext cx="950840" cy="1293226"/>
          </a:xfrm>
          <a:prstGeom prst="rect">
            <a:avLst/>
          </a:prstGeom>
        </p:spPr>
      </p:pic>
      <p:pic>
        <p:nvPicPr>
          <p:cNvPr id="12" name="Picture 11" descr="Small unicorn piñata">
            <a:extLst>
              <a:ext uri="{FF2B5EF4-FFF2-40B4-BE49-F238E27FC236}">
                <a16:creationId xmlns:a16="http://schemas.microsoft.com/office/drawing/2014/main" id="{BC567215-091F-6FB1-1358-BF8A464AF7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560287" y="3016176"/>
            <a:ext cx="950840" cy="1293226"/>
          </a:xfrm>
          <a:prstGeom prst="rect">
            <a:avLst/>
          </a:prstGeom>
        </p:spPr>
      </p:pic>
      <p:pic>
        <p:nvPicPr>
          <p:cNvPr id="13" name="Picture 12" descr="Small unicorn piñata">
            <a:extLst>
              <a:ext uri="{FF2B5EF4-FFF2-40B4-BE49-F238E27FC236}">
                <a16:creationId xmlns:a16="http://schemas.microsoft.com/office/drawing/2014/main" id="{E3EAA5D0-2498-7EF1-D61C-7F96FFB8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712687" y="3168576"/>
            <a:ext cx="950840" cy="1293226"/>
          </a:xfrm>
          <a:prstGeom prst="rect">
            <a:avLst/>
          </a:prstGeom>
        </p:spPr>
      </p:pic>
      <p:pic>
        <p:nvPicPr>
          <p:cNvPr id="14" name="Picture 13" descr="Small unicorn piñata">
            <a:extLst>
              <a:ext uri="{FF2B5EF4-FFF2-40B4-BE49-F238E27FC236}">
                <a16:creationId xmlns:a16="http://schemas.microsoft.com/office/drawing/2014/main" id="{93573F8B-5B87-5F06-2FE8-06FC6A13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6865087" y="3320976"/>
            <a:ext cx="950840" cy="1293226"/>
          </a:xfrm>
          <a:prstGeom prst="rect">
            <a:avLst/>
          </a:prstGeom>
        </p:spPr>
      </p:pic>
      <p:pic>
        <p:nvPicPr>
          <p:cNvPr id="15" name="Picture 14" descr="Small unicorn piñata">
            <a:extLst>
              <a:ext uri="{FF2B5EF4-FFF2-40B4-BE49-F238E27FC236}">
                <a16:creationId xmlns:a16="http://schemas.microsoft.com/office/drawing/2014/main" id="{B0424224-F492-DE85-0B05-58FEB74428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017487" y="3473376"/>
            <a:ext cx="950840" cy="1293226"/>
          </a:xfrm>
          <a:prstGeom prst="rect">
            <a:avLst/>
          </a:prstGeom>
        </p:spPr>
      </p:pic>
      <p:pic>
        <p:nvPicPr>
          <p:cNvPr id="16" name="Picture 15" descr="Small unicorn piñata">
            <a:extLst>
              <a:ext uri="{FF2B5EF4-FFF2-40B4-BE49-F238E27FC236}">
                <a16:creationId xmlns:a16="http://schemas.microsoft.com/office/drawing/2014/main" id="{3DBE57BD-4650-F2E9-4EC5-B52A157F6F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269209" y="3730668"/>
            <a:ext cx="950840" cy="1293226"/>
          </a:xfrm>
          <a:prstGeom prst="rect">
            <a:avLst/>
          </a:prstGeom>
        </p:spPr>
      </p:pic>
      <p:pic>
        <p:nvPicPr>
          <p:cNvPr id="17" name="Picture 16" descr="Small unicorn piñata">
            <a:extLst>
              <a:ext uri="{FF2B5EF4-FFF2-40B4-BE49-F238E27FC236}">
                <a16:creationId xmlns:a16="http://schemas.microsoft.com/office/drawing/2014/main" id="{49B43B95-C37E-A263-CA81-B23CC814C7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148391" y="451209"/>
            <a:ext cx="1245983" cy="1694646"/>
          </a:xfrm>
          <a:prstGeom prst="rect">
            <a:avLst/>
          </a:prstGeom>
        </p:spPr>
      </p:pic>
      <p:pic>
        <p:nvPicPr>
          <p:cNvPr id="18" name="Picture 17" descr="Small unicorn piñata">
            <a:extLst>
              <a:ext uri="{FF2B5EF4-FFF2-40B4-BE49-F238E27FC236}">
                <a16:creationId xmlns:a16="http://schemas.microsoft.com/office/drawing/2014/main" id="{D27066B5-CB54-D0F2-ACB6-792071158B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300791" y="603609"/>
            <a:ext cx="1245983" cy="1694646"/>
          </a:xfrm>
          <a:prstGeom prst="rect">
            <a:avLst/>
          </a:prstGeom>
        </p:spPr>
      </p:pic>
      <p:pic>
        <p:nvPicPr>
          <p:cNvPr id="19" name="Picture 18" descr="Small unicorn piñata">
            <a:extLst>
              <a:ext uri="{FF2B5EF4-FFF2-40B4-BE49-F238E27FC236}">
                <a16:creationId xmlns:a16="http://schemas.microsoft.com/office/drawing/2014/main" id="{BDCDEF2C-2E5F-A591-F1C2-FA068B92CF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453191" y="756009"/>
            <a:ext cx="1245983" cy="1694646"/>
          </a:xfrm>
          <a:prstGeom prst="rect">
            <a:avLst/>
          </a:prstGeom>
        </p:spPr>
      </p:pic>
      <p:pic>
        <p:nvPicPr>
          <p:cNvPr id="20" name="Picture 19" descr="Small unicorn piñata">
            <a:extLst>
              <a:ext uri="{FF2B5EF4-FFF2-40B4-BE49-F238E27FC236}">
                <a16:creationId xmlns:a16="http://schemas.microsoft.com/office/drawing/2014/main" id="{F67B3C7B-6060-E02C-284B-40A0162E30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605591" y="908409"/>
            <a:ext cx="1245983" cy="1694646"/>
          </a:xfrm>
          <a:prstGeom prst="rect">
            <a:avLst/>
          </a:prstGeom>
        </p:spPr>
      </p:pic>
      <p:pic>
        <p:nvPicPr>
          <p:cNvPr id="21" name="Picture 20" descr="Small unicorn piñata">
            <a:extLst>
              <a:ext uri="{FF2B5EF4-FFF2-40B4-BE49-F238E27FC236}">
                <a16:creationId xmlns:a16="http://schemas.microsoft.com/office/drawing/2014/main" id="{42F79A48-2220-2006-1BF9-CB43CDFBEF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757991" y="1060809"/>
            <a:ext cx="1245983" cy="1694646"/>
          </a:xfrm>
          <a:prstGeom prst="rect">
            <a:avLst/>
          </a:prstGeom>
        </p:spPr>
      </p:pic>
      <p:pic>
        <p:nvPicPr>
          <p:cNvPr id="22" name="Picture 21" descr="Small unicorn piñata">
            <a:extLst>
              <a:ext uri="{FF2B5EF4-FFF2-40B4-BE49-F238E27FC236}">
                <a16:creationId xmlns:a16="http://schemas.microsoft.com/office/drawing/2014/main" id="{66F33606-18D8-E45B-2070-C24E644C75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7910391" y="1213209"/>
            <a:ext cx="1245983" cy="1694646"/>
          </a:xfrm>
          <a:prstGeom prst="rect">
            <a:avLst/>
          </a:prstGeom>
        </p:spPr>
      </p:pic>
      <p:pic>
        <p:nvPicPr>
          <p:cNvPr id="23" name="Picture 22" descr="Small unicorn piñata">
            <a:extLst>
              <a:ext uri="{FF2B5EF4-FFF2-40B4-BE49-F238E27FC236}">
                <a16:creationId xmlns:a16="http://schemas.microsoft.com/office/drawing/2014/main" id="{6ABD56EB-462A-6F3C-FB34-73B6ED05B1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062791" y="1365609"/>
            <a:ext cx="1245983" cy="1694646"/>
          </a:xfrm>
          <a:prstGeom prst="rect">
            <a:avLst/>
          </a:prstGeom>
        </p:spPr>
      </p:pic>
      <p:pic>
        <p:nvPicPr>
          <p:cNvPr id="24" name="Picture 23" descr="Small unicorn piñata">
            <a:extLst>
              <a:ext uri="{FF2B5EF4-FFF2-40B4-BE49-F238E27FC236}">
                <a16:creationId xmlns:a16="http://schemas.microsoft.com/office/drawing/2014/main" id="{E5F60D40-5DFD-B61F-24F5-B54DA8B73D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215191" y="1518009"/>
            <a:ext cx="1245983" cy="1694646"/>
          </a:xfrm>
          <a:prstGeom prst="rect">
            <a:avLst/>
          </a:prstGeom>
        </p:spPr>
      </p:pic>
      <p:pic>
        <p:nvPicPr>
          <p:cNvPr id="25" name="Picture 24" descr="Small unicorn piñata">
            <a:extLst>
              <a:ext uri="{FF2B5EF4-FFF2-40B4-BE49-F238E27FC236}">
                <a16:creationId xmlns:a16="http://schemas.microsoft.com/office/drawing/2014/main" id="{B40B0B8F-B9C9-FCFE-C98D-4F0A79B621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367591" y="1670409"/>
            <a:ext cx="1245983" cy="1694646"/>
          </a:xfrm>
          <a:prstGeom prst="rect">
            <a:avLst/>
          </a:prstGeom>
        </p:spPr>
      </p:pic>
      <p:pic>
        <p:nvPicPr>
          <p:cNvPr id="26" name="Picture 25" descr="Small unicorn piñata">
            <a:extLst>
              <a:ext uri="{FF2B5EF4-FFF2-40B4-BE49-F238E27FC236}">
                <a16:creationId xmlns:a16="http://schemas.microsoft.com/office/drawing/2014/main" id="{343FECCD-EC1A-7436-F539-16E2426C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519991" y="1822809"/>
            <a:ext cx="1245983" cy="1694646"/>
          </a:xfrm>
          <a:prstGeom prst="rect">
            <a:avLst/>
          </a:prstGeom>
        </p:spPr>
      </p:pic>
      <p:pic>
        <p:nvPicPr>
          <p:cNvPr id="27" name="Picture 26" descr="Small unicorn piñata">
            <a:extLst>
              <a:ext uri="{FF2B5EF4-FFF2-40B4-BE49-F238E27FC236}">
                <a16:creationId xmlns:a16="http://schemas.microsoft.com/office/drawing/2014/main" id="{AF14C4E4-7A2B-95E4-48A5-5B4E2224F8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672391" y="1975209"/>
            <a:ext cx="1245983" cy="1694646"/>
          </a:xfrm>
          <a:prstGeom prst="rect">
            <a:avLst/>
          </a:prstGeom>
        </p:spPr>
      </p:pic>
      <p:pic>
        <p:nvPicPr>
          <p:cNvPr id="28" name="Picture 27" descr="Small unicorn piñata">
            <a:extLst>
              <a:ext uri="{FF2B5EF4-FFF2-40B4-BE49-F238E27FC236}">
                <a16:creationId xmlns:a16="http://schemas.microsoft.com/office/drawing/2014/main" id="{13FE2768-C046-22E7-33E1-82EE7EACEB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824791" y="2127609"/>
            <a:ext cx="1245983" cy="1694646"/>
          </a:xfrm>
          <a:prstGeom prst="rect">
            <a:avLst/>
          </a:prstGeom>
        </p:spPr>
      </p:pic>
      <p:pic>
        <p:nvPicPr>
          <p:cNvPr id="29" name="Picture 28" descr="Small unicorn piñata">
            <a:extLst>
              <a:ext uri="{FF2B5EF4-FFF2-40B4-BE49-F238E27FC236}">
                <a16:creationId xmlns:a16="http://schemas.microsoft.com/office/drawing/2014/main" id="{CD938529-5A84-868C-A947-1DDAF4C2F7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8977191" y="2280009"/>
            <a:ext cx="1245983" cy="1694646"/>
          </a:xfrm>
          <a:prstGeom prst="rect">
            <a:avLst/>
          </a:prstGeom>
        </p:spPr>
      </p:pic>
      <p:pic>
        <p:nvPicPr>
          <p:cNvPr id="30" name="Picture 29" descr="Small unicorn piñata">
            <a:extLst>
              <a:ext uri="{FF2B5EF4-FFF2-40B4-BE49-F238E27FC236}">
                <a16:creationId xmlns:a16="http://schemas.microsoft.com/office/drawing/2014/main" id="{DC2AB287-40C8-A99D-3E0B-056D98C8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129591" y="2432409"/>
            <a:ext cx="1245983" cy="1694646"/>
          </a:xfrm>
          <a:prstGeom prst="rect">
            <a:avLst/>
          </a:prstGeom>
        </p:spPr>
      </p:pic>
      <p:pic>
        <p:nvPicPr>
          <p:cNvPr id="31" name="Picture 30" descr="Small unicorn piñata">
            <a:extLst>
              <a:ext uri="{FF2B5EF4-FFF2-40B4-BE49-F238E27FC236}">
                <a16:creationId xmlns:a16="http://schemas.microsoft.com/office/drawing/2014/main" id="{5B1B32B4-2086-E7F0-1CDD-D728D2EB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281991" y="2584809"/>
            <a:ext cx="1245983" cy="1694646"/>
          </a:xfrm>
          <a:prstGeom prst="rect">
            <a:avLst/>
          </a:prstGeom>
        </p:spPr>
      </p:pic>
      <p:pic>
        <p:nvPicPr>
          <p:cNvPr id="33" name="Picture 32" descr="Small unicorn piñata">
            <a:extLst>
              <a:ext uri="{FF2B5EF4-FFF2-40B4-BE49-F238E27FC236}">
                <a16:creationId xmlns:a16="http://schemas.microsoft.com/office/drawing/2014/main" id="{4925101A-3DD1-A307-BB14-E9EEED6E72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434391" y="2737209"/>
            <a:ext cx="1245983" cy="1694646"/>
          </a:xfrm>
          <a:prstGeom prst="rect">
            <a:avLst/>
          </a:prstGeom>
        </p:spPr>
      </p:pic>
      <p:pic>
        <p:nvPicPr>
          <p:cNvPr id="34" name="Picture 33" descr="Small unicorn piñata">
            <a:extLst>
              <a:ext uri="{FF2B5EF4-FFF2-40B4-BE49-F238E27FC236}">
                <a16:creationId xmlns:a16="http://schemas.microsoft.com/office/drawing/2014/main" id="{26D7CBB5-5E15-19D5-7191-45A7AC4354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586791" y="2889609"/>
            <a:ext cx="1245983" cy="1694646"/>
          </a:xfrm>
          <a:prstGeom prst="rect">
            <a:avLst/>
          </a:prstGeom>
        </p:spPr>
      </p:pic>
      <p:pic>
        <p:nvPicPr>
          <p:cNvPr id="36" name="Picture 35" descr="Small unicorn piñata">
            <a:extLst>
              <a:ext uri="{FF2B5EF4-FFF2-40B4-BE49-F238E27FC236}">
                <a16:creationId xmlns:a16="http://schemas.microsoft.com/office/drawing/2014/main" id="{A979EAD2-4CD0-9958-7D1D-6252A6E44F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739191" y="3042009"/>
            <a:ext cx="1245983" cy="1694646"/>
          </a:xfrm>
          <a:prstGeom prst="rect">
            <a:avLst/>
          </a:prstGeom>
        </p:spPr>
      </p:pic>
      <p:pic>
        <p:nvPicPr>
          <p:cNvPr id="37" name="Picture 36" descr="Small unicorn piñata">
            <a:extLst>
              <a:ext uri="{FF2B5EF4-FFF2-40B4-BE49-F238E27FC236}">
                <a16:creationId xmlns:a16="http://schemas.microsoft.com/office/drawing/2014/main" id="{5810BAF7-C1E1-5AB1-139D-69F4CBE38B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87" t="13459" r="6207" b="12064"/>
          <a:stretch/>
        </p:blipFill>
        <p:spPr>
          <a:xfrm flipH="1">
            <a:off x="9891591" y="3194409"/>
            <a:ext cx="1245983" cy="1694646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9A6A45A4-40B2-869B-D00F-A844BAC26E14}"/>
              </a:ext>
            </a:extLst>
          </p:cNvPr>
          <p:cNvSpPr txBox="1">
            <a:spLocks/>
          </p:cNvSpPr>
          <p:nvPr/>
        </p:nvSpPr>
        <p:spPr>
          <a:xfrm>
            <a:off x="-1230690" y="3974655"/>
            <a:ext cx="9459272" cy="2539685"/>
          </a:xfrm>
          <a:prstGeom prst="rect">
            <a:avLst/>
          </a:prstGeom>
        </p:spPr>
        <p:txBody>
          <a:bodyPr vert="horz" wrap="square" lIns="64806" tIns="32403" rIns="64806" bIns="32403" numCol="1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Molecular Glues</a:t>
            </a:r>
          </a:p>
          <a:p>
            <a:pPr algn="ctr"/>
            <a:r>
              <a:rPr lang="en-US" sz="50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Many more</a:t>
            </a:r>
          </a:p>
          <a:p>
            <a:pPr algn="ctr"/>
            <a:r>
              <a:rPr lang="en-US" sz="48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Unicorns</a:t>
            </a:r>
            <a:endParaRPr lang="en-US" sz="5000" b="1" dirty="0">
              <a:latin typeface="Franklin Gothic Heavy" panose="020B0603020102020204" pitchFamily="34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694F7E-4109-FA8F-D060-35C0B8770CAD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23603D-81B6-8DDF-F80B-BE756B0F2DC4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5EDF94-F9A0-7292-C412-1594E693C7E9}"/>
              </a:ext>
            </a:extLst>
          </p:cNvPr>
          <p:cNvSpPr/>
          <p:nvPr/>
        </p:nvSpPr>
        <p:spPr>
          <a:xfrm>
            <a:off x="11550650" y="92884"/>
            <a:ext cx="457200" cy="6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C40075-39CA-1DCF-2749-64166B58E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22695"/>
            <a:ext cx="7772400" cy="601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CF4DA-67A6-6BCB-D53F-2038C84EB1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7262" y="6385972"/>
            <a:ext cx="2597426" cy="365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Henning </a:t>
            </a:r>
            <a:r>
              <a:rPr lang="en-GB" sz="1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et al.</a:t>
            </a:r>
            <a:r>
              <a:rPr lang="en-GB" sz="16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(2022)</a:t>
            </a:r>
            <a:endParaRPr lang="en-GB" sz="1600" dirty="0"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07AB4D-ED77-1E33-59E2-EA6752060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030" y="422564"/>
            <a:ext cx="7805518" cy="428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F4ABD-4E90-84B8-CFD0-A47150FC5FB1}"/>
              </a:ext>
            </a:extLst>
          </p:cNvPr>
          <p:cNvSpPr txBox="1"/>
          <p:nvPr/>
        </p:nvSpPr>
        <p:spPr>
          <a:xfrm>
            <a:off x="406266" y="5068034"/>
            <a:ext cx="113794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Active ubiquitination and degradation of proteins is the root cause of several classes of diseases, including many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Harding"/>
              </a:rPr>
              <a:t>tumor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 suppressors in cancer (for example, </a:t>
            </a:r>
            <a:r>
              <a:rPr lang="en-GB" b="1" i="0" dirty="0">
                <a:solidFill>
                  <a:srgbClr val="222222"/>
                </a:solidFill>
                <a:effectLst/>
                <a:latin typeface="Harding"/>
              </a:rPr>
              <a:t>TP53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, </a:t>
            </a:r>
            <a:r>
              <a:rPr lang="en-GB" b="1" i="0" dirty="0">
                <a:solidFill>
                  <a:srgbClr val="222222"/>
                </a:solidFill>
                <a:effectLst/>
                <a:latin typeface="Harding"/>
              </a:rPr>
              <a:t>CDKN1A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, </a:t>
            </a:r>
            <a:r>
              <a:rPr lang="en-GB" b="1" i="0" dirty="0">
                <a:solidFill>
                  <a:srgbClr val="222222"/>
                </a:solidFill>
                <a:effectLst/>
                <a:latin typeface="Harding"/>
              </a:rPr>
              <a:t>CDN1C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 and </a:t>
            </a:r>
            <a:r>
              <a:rPr lang="en-GB" b="1" i="0" dirty="0">
                <a:solidFill>
                  <a:srgbClr val="222222"/>
                </a:solidFill>
                <a:effectLst/>
                <a:latin typeface="Harding"/>
              </a:rPr>
              <a:t>BAX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), and mutated and misfolded proteins, such as </a:t>
            </a:r>
            <a:r>
              <a:rPr lang="el-GR" i="0" dirty="0">
                <a:solidFill>
                  <a:srgbClr val="222222"/>
                </a:solidFill>
                <a:effectLst/>
                <a:latin typeface="Harding"/>
              </a:rPr>
              <a:t>Δ</a:t>
            </a:r>
            <a:r>
              <a:rPr lang="en-GB" i="0" dirty="0">
                <a:solidFill>
                  <a:srgbClr val="222222"/>
                </a:solidFill>
                <a:effectLst/>
                <a:latin typeface="Harding"/>
              </a:rPr>
              <a:t>F508-cystic 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fibrosis transmembrane conductance regulator (</a:t>
            </a:r>
            <a:r>
              <a:rPr lang="en-GB" b="1" i="0" dirty="0">
                <a:solidFill>
                  <a:srgbClr val="222222"/>
                </a:solidFill>
                <a:effectLst/>
                <a:latin typeface="Harding"/>
              </a:rPr>
              <a:t>CFTR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) in cystic fibrosis or </a:t>
            </a:r>
            <a:r>
              <a:rPr lang="en-GB" b="1" i="0" dirty="0">
                <a:solidFill>
                  <a:srgbClr val="222222"/>
                </a:solidFill>
                <a:effectLst/>
                <a:latin typeface="Harding"/>
              </a:rPr>
              <a:t>glucokinase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 in pancreatic cells in maturity-onset diabetes of the young type 2.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2DDE6-99CB-B8C3-3ABA-67DD5ED080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5975" y="2444818"/>
            <a:ext cx="4889500" cy="864381"/>
          </a:xfrm>
        </p:spPr>
        <p:txBody>
          <a:bodyPr>
            <a:normAutofit/>
          </a:bodyPr>
          <a:lstStyle/>
          <a:p>
            <a:r>
              <a:rPr lang="en-GB" sz="4270" dirty="0"/>
              <a:t>DUB-TACs</a:t>
            </a:r>
          </a:p>
        </p:txBody>
      </p:sp>
    </p:spTree>
    <p:extLst>
      <p:ext uri="{BB962C8B-B14F-4D97-AF65-F5344CB8AC3E}">
        <p14:creationId xmlns:p14="http://schemas.microsoft.com/office/powerpoint/2010/main" val="365828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C85E-E0A3-6AC8-CFAA-EAF6B92B8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82880"/>
            <a:ext cx="9210118" cy="781254"/>
          </a:xfrm>
        </p:spPr>
        <p:txBody>
          <a:bodyPr>
            <a:normAutofit/>
          </a:bodyPr>
          <a:lstStyle/>
          <a:p>
            <a:r>
              <a:rPr lang="en-GB" sz="4270" dirty="0"/>
              <a:t>Will it work?</a:t>
            </a:r>
          </a:p>
        </p:txBody>
      </p:sp>
      <p:pic>
        <p:nvPicPr>
          <p:cNvPr id="14338" name="Picture 2" descr="93,400+ Padlock Key Stock Photos, Pictures &amp; Royalty-Free Images - iStock |  Unlocked padlock key">
            <a:extLst>
              <a:ext uri="{FF2B5EF4-FFF2-40B4-BE49-F238E27FC236}">
                <a16:creationId xmlns:a16="http://schemas.microsoft.com/office/drawing/2014/main" id="{B17D567A-F09B-D649-E224-6FA1F189F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112" y="1081742"/>
            <a:ext cx="7041776" cy="469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7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56AE-6843-F357-41FD-F6831FDB8B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7714" y="182880"/>
            <a:ext cx="9274794" cy="1430337"/>
          </a:xfrm>
        </p:spPr>
        <p:txBody>
          <a:bodyPr>
            <a:normAutofit/>
          </a:bodyPr>
          <a:lstStyle/>
          <a:p>
            <a:r>
              <a:rPr lang="en-GB" sz="4270" dirty="0"/>
              <a:t>Find a ligand for a DUB </a:t>
            </a:r>
            <a:br>
              <a:rPr lang="en-GB" sz="4270" dirty="0"/>
            </a:br>
            <a:r>
              <a:rPr lang="en-GB" sz="3200" dirty="0"/>
              <a:t>(Activity-based protein profiling (ABPP)</a:t>
            </a:r>
          </a:p>
        </p:txBody>
      </p:sp>
      <p:pic>
        <p:nvPicPr>
          <p:cNvPr id="2052" name="Picture 4" descr="Molecules 19 01378 g001">
            <a:extLst>
              <a:ext uri="{FF2B5EF4-FFF2-40B4-BE49-F238E27FC236}">
                <a16:creationId xmlns:a16="http://schemas.microsoft.com/office/drawing/2014/main" id="{B2E5AB25-A06F-4067-8C82-A8CA2EFE1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b="50000"/>
          <a:stretch/>
        </p:blipFill>
        <p:spPr bwMode="auto">
          <a:xfrm>
            <a:off x="891247" y="1483238"/>
            <a:ext cx="106050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91766D-1CAE-588F-443A-C9CA0DA352A9}"/>
              </a:ext>
            </a:extLst>
          </p:cNvPr>
          <p:cNvSpPr/>
          <p:nvPr/>
        </p:nvSpPr>
        <p:spPr>
          <a:xfrm>
            <a:off x="224826" y="1738786"/>
            <a:ext cx="1109023" cy="847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DUB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2E5D62-5856-CCBA-5C5C-28BC3F289F2F}"/>
              </a:ext>
            </a:extLst>
          </p:cNvPr>
          <p:cNvSpPr/>
          <p:nvPr/>
        </p:nvSpPr>
        <p:spPr>
          <a:xfrm>
            <a:off x="489803" y="3228423"/>
            <a:ext cx="802888" cy="847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A60C52-0D40-B124-BF5E-050924472DE2}"/>
              </a:ext>
            </a:extLst>
          </p:cNvPr>
          <p:cNvSpPr/>
          <p:nvPr/>
        </p:nvSpPr>
        <p:spPr>
          <a:xfrm>
            <a:off x="5207833" y="3251674"/>
            <a:ext cx="802888" cy="847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220DC5-86F2-6A2A-CD8B-03827ABA301B}"/>
              </a:ext>
            </a:extLst>
          </p:cNvPr>
          <p:cNvSpPr/>
          <p:nvPr/>
        </p:nvSpPr>
        <p:spPr>
          <a:xfrm>
            <a:off x="5162299" y="1762037"/>
            <a:ext cx="802888" cy="847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7BA74F-AD74-E955-A9C4-B7D787453924}"/>
              </a:ext>
            </a:extLst>
          </p:cNvPr>
          <p:cNvSpPr/>
          <p:nvPr/>
        </p:nvSpPr>
        <p:spPr>
          <a:xfrm>
            <a:off x="5207833" y="2609530"/>
            <a:ext cx="468216" cy="847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E2638-884F-A7E2-05F3-A7B0453BF7A8}"/>
              </a:ext>
            </a:extLst>
          </p:cNvPr>
          <p:cNvSpPr/>
          <p:nvPr/>
        </p:nvSpPr>
        <p:spPr>
          <a:xfrm>
            <a:off x="224826" y="2609530"/>
            <a:ext cx="802888" cy="847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A01F4F-2DBF-D082-3EC7-3AEF9DD5B012}"/>
              </a:ext>
            </a:extLst>
          </p:cNvPr>
          <p:cNvSpPr/>
          <p:nvPr/>
        </p:nvSpPr>
        <p:spPr>
          <a:xfrm>
            <a:off x="9522291" y="1885649"/>
            <a:ext cx="959004" cy="323385"/>
          </a:xfrm>
          <a:prstGeom prst="rect">
            <a:avLst/>
          </a:prstGeom>
          <a:solidFill>
            <a:schemeClr val="tx2">
              <a:lumMod val="75000"/>
              <a:lumOff val="25000"/>
              <a:alpha val="3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DAFEA9-D913-C622-0F55-09554DB3E24C}"/>
              </a:ext>
            </a:extLst>
          </p:cNvPr>
          <p:cNvSpPr txBox="1"/>
          <p:nvPr/>
        </p:nvSpPr>
        <p:spPr>
          <a:xfrm>
            <a:off x="10809248" y="2051824"/>
            <a:ext cx="137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Fluorescent</a:t>
            </a:r>
          </a:p>
          <a:p>
            <a:r>
              <a:rPr lang="en-GB" dirty="0"/>
              <a:t>Reporter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1DC3D2-78DF-99DD-5772-727A98779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849" y="4561863"/>
            <a:ext cx="7772400" cy="198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1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ig. 3">
            <a:extLst>
              <a:ext uri="{FF2B5EF4-FFF2-40B4-BE49-F238E27FC236}">
                <a16:creationId xmlns:a16="http://schemas.microsoft.com/office/drawing/2014/main" id="{2C2E5C70-F0EB-3E10-DE01-E16BDB7A7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84"/>
          <a:stretch/>
        </p:blipFill>
        <p:spPr bwMode="auto">
          <a:xfrm>
            <a:off x="661987" y="1607344"/>
            <a:ext cx="7657016" cy="39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A31E9-821F-7DF0-EA95-D4E25BA51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662" y="642938"/>
            <a:ext cx="3505200" cy="3657600"/>
          </a:xfrm>
          <a:prstGeom prst="rect">
            <a:avLst/>
          </a:prstGeom>
        </p:spPr>
      </p:pic>
      <p:pic>
        <p:nvPicPr>
          <p:cNvPr id="7" name="Picture 6" descr="Fig. 3">
            <a:extLst>
              <a:ext uri="{FF2B5EF4-FFF2-40B4-BE49-F238E27FC236}">
                <a16:creationId xmlns:a16="http://schemas.microsoft.com/office/drawing/2014/main" id="{AD948C78-651C-4A11-C488-0DC57BFE2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6" t="49138" b="28144"/>
          <a:stretch/>
        </p:blipFill>
        <p:spPr bwMode="auto">
          <a:xfrm>
            <a:off x="7243762" y="4609287"/>
            <a:ext cx="4833397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D5B52D-9C61-1214-C788-ED04448D9AB9}"/>
              </a:ext>
            </a:extLst>
          </p:cNvPr>
          <p:cNvSpPr/>
          <p:nvPr/>
        </p:nvSpPr>
        <p:spPr>
          <a:xfrm>
            <a:off x="11029950" y="3643313"/>
            <a:ext cx="614363" cy="27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8A26C7-7F68-CDD6-DCB8-E99A68E3BA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12419" y="582162"/>
            <a:ext cx="4187642" cy="808963"/>
          </a:xfrm>
        </p:spPr>
        <p:txBody>
          <a:bodyPr>
            <a:normAutofit/>
          </a:bodyPr>
          <a:lstStyle/>
          <a:p>
            <a:r>
              <a:rPr lang="en-GB" sz="4270" dirty="0"/>
              <a:t>Proof of concept!?</a:t>
            </a:r>
          </a:p>
        </p:txBody>
      </p:sp>
    </p:spTree>
    <p:extLst>
      <p:ext uri="{BB962C8B-B14F-4D97-AF65-F5344CB8AC3E}">
        <p14:creationId xmlns:p14="http://schemas.microsoft.com/office/powerpoint/2010/main" val="9988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A6961-C3A8-DD83-37CD-D307EC0CD4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3425738" cy="757789"/>
          </a:xfrm>
        </p:spPr>
        <p:txBody>
          <a:bodyPr>
            <a:normAutofit/>
          </a:bodyPr>
          <a:lstStyle/>
          <a:p>
            <a:r>
              <a:rPr lang="en-GB" sz="4270" dirty="0"/>
              <a:t>Dream big!</a:t>
            </a:r>
          </a:p>
        </p:txBody>
      </p:sp>
      <p:pic>
        <p:nvPicPr>
          <p:cNvPr id="4098" name="Picture 2" descr="Abstract Image">
            <a:extLst>
              <a:ext uri="{FF2B5EF4-FFF2-40B4-BE49-F238E27FC236}">
                <a16:creationId xmlns:a16="http://schemas.microsoft.com/office/drawing/2014/main" id="{0A4E5CB3-92B4-D4E6-CBD7-C2A1C67B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6350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B97301-EE80-9CE2-2C3A-8EED0F90A1BD}"/>
              </a:ext>
            </a:extLst>
          </p:cNvPr>
          <p:cNvSpPr txBox="1"/>
          <p:nvPr/>
        </p:nvSpPr>
        <p:spPr>
          <a:xfrm>
            <a:off x="838200" y="6336566"/>
            <a:ext cx="1760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Liu </a:t>
            </a:r>
            <a:r>
              <a:rPr lang="en-GB" sz="1600" b="0" i="1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6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C6E84-1E47-5400-9749-FA9C868960A4}"/>
              </a:ext>
            </a:extLst>
          </p:cNvPr>
          <p:cNvSpPr txBox="1"/>
          <p:nvPr/>
        </p:nvSpPr>
        <p:spPr>
          <a:xfrm>
            <a:off x="7188201" y="1905000"/>
            <a:ext cx="416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Remember: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most interesting/most targets do not have ligands (and if they have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ligands they are likely inhibitors); this is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particularly true for transcription factors </a:t>
            </a:r>
          </a:p>
        </p:txBody>
      </p:sp>
    </p:spTree>
    <p:extLst>
      <p:ext uri="{BB962C8B-B14F-4D97-AF65-F5344CB8AC3E}">
        <p14:creationId xmlns:p14="http://schemas.microsoft.com/office/powerpoint/2010/main" val="16611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E2620-A09C-079F-F0B4-0CF652F8A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0E596-BA39-7DC9-245F-05B08AA186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6164117" cy="1430337"/>
          </a:xfrm>
        </p:spPr>
        <p:txBody>
          <a:bodyPr>
            <a:normAutofit/>
          </a:bodyPr>
          <a:lstStyle/>
          <a:p>
            <a:r>
              <a:rPr lang="en-GB" sz="4270" dirty="0" err="1"/>
              <a:t>DUBTac</a:t>
            </a:r>
            <a:endParaRPr lang="en-GB" sz="427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895BC-C9E6-4B3C-B707-E377070FC2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7280" y="2020824"/>
            <a:ext cx="10515600" cy="325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</a:rPr>
              <a:t>The GOOD: 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</a:rPr>
              <a:t>- One of the few technologies to stabilise a target (and not degrade it)</a:t>
            </a:r>
          </a:p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</a:rPr>
              <a:t>The BAD: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</a:rPr>
              <a:t>- Not very many DUB ligands </a:t>
            </a:r>
          </a:p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</a:rPr>
              <a:t>The UGLY: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</a:rPr>
              <a:t>- These small molecules are HUGE!  And not (yet) drug-like </a:t>
            </a:r>
            <a:r>
              <a:rPr lang="en-GB" dirty="0">
                <a:latin typeface="Arial" panose="020B0604020202020204" pitchFamily="34" charset="0"/>
                <a:sym typeface="Wingdings" pitchFamily="2" charset="2"/>
              </a:rPr>
              <a:t></a:t>
            </a:r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g. 1">
            <a:extLst>
              <a:ext uri="{FF2B5EF4-FFF2-40B4-BE49-F238E27FC236}">
                <a16:creationId xmlns:a16="http://schemas.microsoft.com/office/drawing/2014/main" id="{302F6878-5D63-8D01-8F26-CB3080820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64"/>
          <a:stretch/>
        </p:blipFill>
        <p:spPr bwMode="auto">
          <a:xfrm>
            <a:off x="2413416" y="726867"/>
            <a:ext cx="7600013" cy="57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386ECA-BC01-1AA4-8FFF-DCC8EB93093A}"/>
              </a:ext>
            </a:extLst>
          </p:cNvPr>
          <p:cNvSpPr/>
          <p:nvPr/>
        </p:nvSpPr>
        <p:spPr>
          <a:xfrm>
            <a:off x="2188564" y="434715"/>
            <a:ext cx="554636" cy="719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A3881-5486-1DE8-5A35-FE019ECF16AB}"/>
              </a:ext>
            </a:extLst>
          </p:cNvPr>
          <p:cNvSpPr/>
          <p:nvPr/>
        </p:nvSpPr>
        <p:spPr>
          <a:xfrm>
            <a:off x="6793043" y="434715"/>
            <a:ext cx="554636" cy="719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8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042D-5E8E-E8EB-36E5-A2D1C11CC7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8297717" cy="1430337"/>
          </a:xfrm>
        </p:spPr>
        <p:txBody>
          <a:bodyPr>
            <a:normAutofit/>
          </a:bodyPr>
          <a:lstStyle/>
          <a:p>
            <a:r>
              <a:rPr lang="en-GB" sz="4270" dirty="0"/>
              <a:t>FOXO-DUBTAC stabilises FOXA1</a:t>
            </a:r>
          </a:p>
        </p:txBody>
      </p:sp>
      <p:pic>
        <p:nvPicPr>
          <p:cNvPr id="5122" name="Picture 2" descr="Figure 2.">
            <a:extLst>
              <a:ext uri="{FF2B5EF4-FFF2-40B4-BE49-F238E27FC236}">
                <a16:creationId xmlns:a16="http://schemas.microsoft.com/office/drawing/2014/main" id="{B874FB6E-36FF-1198-AFE8-1082F2F8D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0899" b="38250"/>
          <a:stretch/>
        </p:blipFill>
        <p:spPr bwMode="auto">
          <a:xfrm>
            <a:off x="2533311" y="1109971"/>
            <a:ext cx="7125378" cy="500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3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6A3FE-376F-F56A-C708-2EE67A3C31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7023099" cy="1430337"/>
          </a:xfrm>
        </p:spPr>
        <p:txBody>
          <a:bodyPr>
            <a:normAutofit/>
          </a:bodyPr>
          <a:lstStyle/>
          <a:p>
            <a:r>
              <a:rPr lang="en-GB" sz="4270" dirty="0" err="1"/>
              <a:t>DUBTac</a:t>
            </a:r>
            <a:endParaRPr lang="en-GB" sz="427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262375-FEBA-B3E0-E14B-383BF5B8A691}"/>
              </a:ext>
            </a:extLst>
          </p:cNvPr>
          <p:cNvSpPr txBox="1"/>
          <p:nvPr/>
        </p:nvSpPr>
        <p:spPr>
          <a:xfrm>
            <a:off x="1097280" y="1690760"/>
            <a:ext cx="10889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CLEVER:</a:t>
            </a:r>
          </a:p>
          <a:p>
            <a:r>
              <a:rPr lang="en-GB" sz="2400" dirty="0"/>
              <a:t>- don’t need a ligand for the TF (yeah!!!)  … well specificity is not great …</a:t>
            </a:r>
          </a:p>
          <a:p>
            <a:r>
              <a:rPr lang="en-GB" sz="2400" dirty="0"/>
              <a:t>… compound even bigger (oh no!) …. and even less drug-like  </a:t>
            </a:r>
            <a:r>
              <a:rPr lang="en-GB" sz="2400" dirty="0">
                <a:sym typeface="Wingdings" pitchFamily="2" charset="2"/>
              </a:rPr>
              <a:t></a:t>
            </a:r>
            <a:endParaRPr lang="en-GB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8504ED-228C-55F0-04DB-F34BA948A374}"/>
              </a:ext>
            </a:extLst>
          </p:cNvPr>
          <p:cNvSpPr txBox="1">
            <a:spLocks/>
          </p:cNvSpPr>
          <p:nvPr/>
        </p:nvSpPr>
        <p:spPr>
          <a:xfrm>
            <a:off x="1097280" y="3423920"/>
            <a:ext cx="10515600" cy="325120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b="1" dirty="0">
                <a:solidFill>
                  <a:schemeClr val="bg2"/>
                </a:solidFill>
                <a:latin typeface="Arial" panose="020B0604020202020204" pitchFamily="34" charset="0"/>
              </a:rPr>
              <a:t>The GOOD: </a:t>
            </a:r>
          </a:p>
          <a:p>
            <a:pPr marL="0" indent="0">
              <a:buFont typeface="Wingdings" pitchFamily="2" charset="2"/>
              <a:buNone/>
            </a:pPr>
            <a:r>
              <a:rPr lang="en-GB" dirty="0">
                <a:solidFill>
                  <a:schemeClr val="bg2"/>
                </a:solidFill>
                <a:latin typeface="Arial" panose="020B0604020202020204" pitchFamily="34" charset="0"/>
              </a:rPr>
              <a:t>- One of the few technologies to stabilise a target (and not degrade it)</a:t>
            </a:r>
          </a:p>
          <a:p>
            <a:pPr marL="0" indent="0">
              <a:buFont typeface="Wingdings" pitchFamily="2" charset="2"/>
              <a:buNone/>
            </a:pPr>
            <a:r>
              <a:rPr lang="en-GB" b="1" dirty="0">
                <a:solidFill>
                  <a:schemeClr val="bg2"/>
                </a:solidFill>
                <a:latin typeface="Arial" panose="020B0604020202020204" pitchFamily="34" charset="0"/>
              </a:rPr>
              <a:t>The BAD:</a:t>
            </a:r>
          </a:p>
          <a:p>
            <a:pPr marL="0" indent="0">
              <a:buFont typeface="Wingdings" pitchFamily="2" charset="2"/>
              <a:buNone/>
            </a:pPr>
            <a:r>
              <a:rPr lang="en-GB" dirty="0">
                <a:solidFill>
                  <a:schemeClr val="bg2"/>
                </a:solidFill>
                <a:latin typeface="Arial" panose="020B0604020202020204" pitchFamily="34" charset="0"/>
              </a:rPr>
              <a:t>- Not very DUB ligands </a:t>
            </a:r>
          </a:p>
          <a:p>
            <a:pPr marL="0" indent="0">
              <a:buFont typeface="Wingdings" pitchFamily="2" charset="2"/>
              <a:buNone/>
            </a:pPr>
            <a:r>
              <a:rPr lang="en-GB" b="1" dirty="0">
                <a:solidFill>
                  <a:schemeClr val="bg2"/>
                </a:solidFill>
                <a:latin typeface="Arial" panose="020B0604020202020204" pitchFamily="34" charset="0"/>
              </a:rPr>
              <a:t>The UGLY:</a:t>
            </a:r>
          </a:p>
          <a:p>
            <a:pPr marL="0" indent="0">
              <a:buFont typeface="Wingdings" pitchFamily="2" charset="2"/>
              <a:buNone/>
            </a:pPr>
            <a:r>
              <a:rPr lang="en-GB" dirty="0">
                <a:solidFill>
                  <a:schemeClr val="bg2"/>
                </a:solidFill>
                <a:latin typeface="Arial" panose="020B0604020202020204" pitchFamily="34" charset="0"/>
              </a:rPr>
              <a:t>- These small molecules are HUGE!  And not yet drug-like</a:t>
            </a:r>
          </a:p>
        </p:txBody>
      </p:sp>
    </p:spTree>
    <p:extLst>
      <p:ext uri="{BB962C8B-B14F-4D97-AF65-F5344CB8AC3E}">
        <p14:creationId xmlns:p14="http://schemas.microsoft.com/office/powerpoint/2010/main" val="18685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6137BA-5852-2545-C981-853B59831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82" y="563228"/>
            <a:ext cx="7772400" cy="1475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8D35A-5EB7-E21F-EEF0-7845EA9D3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82" y="2038282"/>
            <a:ext cx="7772400" cy="43606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998A18-7532-9380-8403-1B8F1443D6A3}"/>
              </a:ext>
            </a:extLst>
          </p:cNvPr>
          <p:cNvSpPr/>
          <p:nvPr/>
        </p:nvSpPr>
        <p:spPr>
          <a:xfrm>
            <a:off x="801734" y="3493471"/>
            <a:ext cx="3194248" cy="877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701" dirty="0">
                <a:latin typeface="Franklin Gothic Medium" panose="020B0603020102020204" pitchFamily="34" charset="0"/>
              </a:rPr>
              <a:t>A single </a:t>
            </a:r>
            <a:r>
              <a:rPr lang="en-US" altLang="en-US" sz="1701" dirty="0">
                <a:solidFill>
                  <a:srgbClr val="C90000"/>
                </a:solidFill>
                <a:latin typeface="Franklin Gothic Medium" panose="020B0603020102020204" pitchFamily="34" charset="0"/>
              </a:rPr>
              <a:t>glutamate</a:t>
            </a:r>
            <a:r>
              <a:rPr lang="en-US" altLang="en-US" sz="1701" dirty="0">
                <a:latin typeface="Franklin Gothic Medium" panose="020B0603020102020204" pitchFamily="34" charset="0"/>
              </a:rPr>
              <a:t> </a:t>
            </a:r>
            <a:r>
              <a:rPr lang="en-US" altLang="en-US" sz="1701" dirty="0">
                <a:latin typeface="Franklin Gothic Medium" panose="020B0603020102020204" pitchFamily="34" charset="0"/>
                <a:sym typeface="Wingdings" pitchFamily="2" charset="2"/>
              </a:rPr>
              <a:t>→ </a:t>
            </a:r>
            <a:r>
              <a:rPr lang="en-US" altLang="en-US" sz="1701" dirty="0">
                <a:solidFill>
                  <a:srgbClr val="00CB00"/>
                </a:solidFill>
                <a:latin typeface="Franklin Gothic Medium" panose="020B0603020102020204" pitchFamily="34" charset="0"/>
              </a:rPr>
              <a:t>valine</a:t>
            </a:r>
            <a:r>
              <a:rPr lang="en-US" altLang="en-US" sz="1701" dirty="0">
                <a:latin typeface="Franklin Gothic Medium" panose="020B0603020102020204" pitchFamily="34" charset="0"/>
              </a:rPr>
              <a:t> change causes </a:t>
            </a:r>
            <a:r>
              <a:rPr lang="en-US" altLang="en-US" sz="1701" dirty="0" err="1">
                <a:latin typeface="Franklin Gothic Medium" panose="020B0603020102020204" pitchFamily="34" charset="0"/>
              </a:rPr>
              <a:t>haemoglobin</a:t>
            </a:r>
            <a:r>
              <a:rPr lang="en-US" altLang="en-US" sz="1701" dirty="0">
                <a:latin typeface="Franklin Gothic Medium" panose="020B0603020102020204" pitchFamily="34" charset="0"/>
              </a:rPr>
              <a:t> to form insoluble fibers</a:t>
            </a:r>
            <a:endParaRPr lang="en-GB" dirty="0">
              <a:latin typeface="Franklin Gothic Medium" panose="020B06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B10BE4-06B9-9F89-5C0C-FD3B8F84E7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08"/>
          <a:stretch/>
        </p:blipFill>
        <p:spPr>
          <a:xfrm>
            <a:off x="1017758" y="2038282"/>
            <a:ext cx="2705100" cy="12347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8CA6D07-A5F9-EA27-C110-9C6861DC689E}"/>
              </a:ext>
            </a:extLst>
          </p:cNvPr>
          <p:cNvSpPr txBox="1">
            <a:spLocks/>
          </p:cNvSpPr>
          <p:nvPr/>
        </p:nvSpPr>
        <p:spPr bwMode="auto">
          <a:xfrm>
            <a:off x="-1517797" y="4419063"/>
            <a:ext cx="7776210" cy="26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en-US" sz="1134" dirty="0" err="1">
                <a:latin typeface="Arial" panose="020B0604020202020204" pitchFamily="34" charset="0"/>
              </a:rPr>
              <a:t>Adapted</a:t>
            </a:r>
            <a:r>
              <a:rPr lang="pt-BR" altLang="en-US" sz="1134" dirty="0">
                <a:latin typeface="Arial" panose="020B0604020202020204" pitchFamily="34" charset="0"/>
              </a:rPr>
              <a:t> </a:t>
            </a:r>
            <a:r>
              <a:rPr lang="pt-BR" altLang="en-US" sz="1134" dirty="0" err="1">
                <a:latin typeface="Arial" panose="020B0604020202020204" pitchFamily="34" charset="0"/>
              </a:rPr>
              <a:t>from</a:t>
            </a:r>
            <a:r>
              <a:rPr lang="pt-BR" altLang="en-US" sz="1134" dirty="0">
                <a:latin typeface="Arial" panose="020B0604020202020204" pitchFamily="34" charset="0"/>
              </a:rPr>
              <a:t> Clark </a:t>
            </a:r>
            <a:r>
              <a:rPr lang="pt-BR" altLang="en-US" sz="1134" i="1" dirty="0">
                <a:latin typeface="Arial" panose="020B0604020202020204" pitchFamily="34" charset="0"/>
              </a:rPr>
              <a:t>et al. </a:t>
            </a:r>
            <a:r>
              <a:rPr lang="pt-BR" altLang="en-US" sz="1134" dirty="0">
                <a:latin typeface="Arial" panose="020B0604020202020204" pitchFamily="34" charset="0"/>
              </a:rPr>
              <a:t>(2012)</a:t>
            </a:r>
            <a:endParaRPr lang="en-US" altLang="en-US" sz="1134" dirty="0"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DC9F05-108F-0BC0-6856-61C78919635F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A50C2-E9E6-0A5F-94CA-42C6F7FBF15B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51281E-CE54-B5BE-D058-01C06CEAEFC0}"/>
              </a:ext>
            </a:extLst>
          </p:cNvPr>
          <p:cNvSpPr/>
          <p:nvPr/>
        </p:nvSpPr>
        <p:spPr>
          <a:xfrm>
            <a:off x="11550650" y="92884"/>
            <a:ext cx="457200" cy="6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49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3BC36F5-4B0E-837E-0464-940BA09E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11" y="1672028"/>
            <a:ext cx="42545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57C784A-7F99-0BDD-3E4C-37762AB50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22" y="597316"/>
            <a:ext cx="49403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01A6F3-48BB-4C2A-1F0D-AF85AF779C8D}"/>
              </a:ext>
            </a:extLst>
          </p:cNvPr>
          <p:cNvSpPr txBox="1"/>
          <p:nvPr/>
        </p:nvSpPr>
        <p:spPr>
          <a:xfrm>
            <a:off x="833691" y="6076018"/>
            <a:ext cx="8813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www.scq.ubc.ca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/protein-phosphorylation-a-global-regulator-of-cellular-activity/</a:t>
            </a:r>
          </a:p>
        </p:txBody>
      </p:sp>
    </p:spTree>
    <p:extLst>
      <p:ext uri="{BB962C8B-B14F-4D97-AF65-F5344CB8AC3E}">
        <p14:creationId xmlns:p14="http://schemas.microsoft.com/office/powerpoint/2010/main" val="12666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ADE5-EBEB-CB84-436D-8A54C57E18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10839725" cy="1430337"/>
          </a:xfrm>
        </p:spPr>
        <p:txBody>
          <a:bodyPr>
            <a:noAutofit/>
          </a:bodyPr>
          <a:lstStyle/>
          <a:p>
            <a:r>
              <a:rPr lang="en-US" sz="4270" dirty="0"/>
              <a:t>Phosphorylation-inducing chimeric molecules (PHICs) and phosphorylation targeting chimeras (PHOSTACs) </a:t>
            </a:r>
            <a:endParaRPr lang="en-GB" sz="4270" dirty="0"/>
          </a:p>
        </p:txBody>
      </p:sp>
      <p:pic>
        <p:nvPicPr>
          <p:cNvPr id="6146" name="Picture 2" descr="Figure 1">
            <a:extLst>
              <a:ext uri="{FF2B5EF4-FFF2-40B4-BE49-F238E27FC236}">
                <a16:creationId xmlns:a16="http://schemas.microsoft.com/office/drawing/2014/main" id="{D01F7063-D13C-49C5-F9FE-D6481824C1F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897" y="2472206"/>
            <a:ext cx="8250207" cy="19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3A7CD-2889-B5F6-704A-D0CBD14E1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1FDF8EB-B47E-E1A2-0837-C5BBD000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13" y="1756823"/>
            <a:ext cx="7003774" cy="42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8CBDE8-E915-4EC4-F6D8-A18F56A82A79}"/>
              </a:ext>
            </a:extLst>
          </p:cNvPr>
          <p:cNvSpPr txBox="1"/>
          <p:nvPr/>
        </p:nvSpPr>
        <p:spPr>
          <a:xfrm>
            <a:off x="2594113" y="6336566"/>
            <a:ext cx="6098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Siriwardena </a:t>
            </a:r>
            <a:r>
              <a:rPr lang="en-US" sz="1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0FCCF7-C630-E485-E451-1D312ED80C59}"/>
              </a:ext>
            </a:extLst>
          </p:cNvPr>
          <p:cNvSpPr txBox="1">
            <a:spLocks/>
          </p:cNvSpPr>
          <p:nvPr/>
        </p:nvSpPr>
        <p:spPr>
          <a:xfrm>
            <a:off x="1097280" y="182880"/>
            <a:ext cx="10839725" cy="1430337"/>
          </a:xfrm>
          <a:prstGeom prst="rect">
            <a:avLst/>
          </a:prstGeom>
        </p:spPr>
        <p:txBody>
          <a:bodyPr vert="horz" lIns="180000" tIns="0" rIns="72000" bIns="4680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kern="1000" spc="-93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4270"/>
              <a:t>Phosphorylation-inducing chimeric molecules (PHICs) and phosphorylation targeting chimeras (PHOSTACs) </a:t>
            </a:r>
            <a:endParaRPr lang="en-GB" sz="4270" dirty="0"/>
          </a:p>
        </p:txBody>
      </p:sp>
    </p:spTree>
    <p:extLst>
      <p:ext uri="{BB962C8B-B14F-4D97-AF65-F5344CB8AC3E}">
        <p14:creationId xmlns:p14="http://schemas.microsoft.com/office/powerpoint/2010/main" val="10180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137CD-9A0A-B175-8877-D50D953C5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06EC29E-CA67-CCB2-F695-5C8D66DF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27885"/>
            <a:ext cx="6576132" cy="398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4644947-28F4-9D74-CED7-AE82D120E511}"/>
              </a:ext>
            </a:extLst>
          </p:cNvPr>
          <p:cNvSpPr/>
          <p:nvPr/>
        </p:nvSpPr>
        <p:spPr>
          <a:xfrm>
            <a:off x="4472247" y="3142211"/>
            <a:ext cx="1213658" cy="1080654"/>
          </a:xfrm>
          <a:prstGeom prst="ellipse">
            <a:avLst/>
          </a:prstGeom>
          <a:solidFill>
            <a:schemeClr val="accent1">
              <a:alpha val="1458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84DD371-53EE-37F5-5DFC-406DA843C1F2}"/>
              </a:ext>
            </a:extLst>
          </p:cNvPr>
          <p:cNvSpPr/>
          <p:nvPr/>
        </p:nvSpPr>
        <p:spPr>
          <a:xfrm>
            <a:off x="4538749" y="2061557"/>
            <a:ext cx="1213658" cy="1080654"/>
          </a:xfrm>
          <a:prstGeom prst="ellipse">
            <a:avLst/>
          </a:prstGeom>
          <a:solidFill>
            <a:schemeClr val="accent1">
              <a:alpha val="1458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1A98D6-7027-128A-1AD1-30E22DB904DE}"/>
              </a:ext>
            </a:extLst>
          </p:cNvPr>
          <p:cNvCxnSpPr>
            <a:cxnSpLocks/>
          </p:cNvCxnSpPr>
          <p:nvPr/>
        </p:nvCxnSpPr>
        <p:spPr>
          <a:xfrm>
            <a:off x="5607932" y="3998389"/>
            <a:ext cx="467669" cy="2367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5BCF944-368D-7F3A-A162-6336E44EAECF}"/>
              </a:ext>
            </a:extLst>
          </p:cNvPr>
          <p:cNvSpPr txBox="1"/>
          <p:nvPr/>
        </p:nvSpPr>
        <p:spPr>
          <a:xfrm>
            <a:off x="6017031" y="4116837"/>
            <a:ext cx="171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Effector: BRD4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57F3AF5-3107-A5C0-805E-66C755A7DB37}"/>
              </a:ext>
            </a:extLst>
          </p:cNvPr>
          <p:cNvSpPr/>
          <p:nvPr/>
        </p:nvSpPr>
        <p:spPr>
          <a:xfrm>
            <a:off x="2949634" y="3102511"/>
            <a:ext cx="1213658" cy="1080654"/>
          </a:xfrm>
          <a:prstGeom prst="ellipse">
            <a:avLst/>
          </a:prstGeom>
          <a:solidFill>
            <a:schemeClr val="accent1">
              <a:lumMod val="20000"/>
              <a:lumOff val="80000"/>
              <a:alpha val="1458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DACAD9-999E-85DD-BC14-12D2DA19320D}"/>
              </a:ext>
            </a:extLst>
          </p:cNvPr>
          <p:cNvSpPr/>
          <p:nvPr/>
        </p:nvSpPr>
        <p:spPr>
          <a:xfrm>
            <a:off x="2949634" y="1955529"/>
            <a:ext cx="1213658" cy="1080654"/>
          </a:xfrm>
          <a:prstGeom prst="ellipse">
            <a:avLst/>
          </a:prstGeom>
          <a:solidFill>
            <a:srgbClr val="FF0000">
              <a:alpha val="1458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A60FFE-00EB-3E73-F1F3-25910AE2947C}"/>
              </a:ext>
            </a:extLst>
          </p:cNvPr>
          <p:cNvCxnSpPr>
            <a:cxnSpLocks/>
          </p:cNvCxnSpPr>
          <p:nvPr/>
        </p:nvCxnSpPr>
        <p:spPr>
          <a:xfrm flipV="1">
            <a:off x="2448719" y="2452103"/>
            <a:ext cx="500915" cy="135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FF932C-3169-59B5-A921-9C14052D30B3}"/>
              </a:ext>
            </a:extLst>
          </p:cNvPr>
          <p:cNvCxnSpPr>
            <a:cxnSpLocks/>
          </p:cNvCxnSpPr>
          <p:nvPr/>
        </p:nvCxnSpPr>
        <p:spPr>
          <a:xfrm flipV="1">
            <a:off x="2451108" y="3661923"/>
            <a:ext cx="500915" cy="135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0C9D1B6-DA87-CDF5-82AA-61A78D87AB77}"/>
              </a:ext>
            </a:extLst>
          </p:cNvPr>
          <p:cNvSpPr txBox="1"/>
          <p:nvPr/>
        </p:nvSpPr>
        <p:spPr>
          <a:xfrm>
            <a:off x="1705906" y="2141933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Kinase: </a:t>
            </a:r>
          </a:p>
          <a:p>
            <a:r>
              <a:rPr lang="en-GB" b="1" dirty="0">
                <a:solidFill>
                  <a:srgbClr val="C00000"/>
                </a:solidFill>
              </a:rPr>
              <a:t>AMPK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81205-A5BB-5CDF-D3EB-B62CC493DB00}"/>
              </a:ext>
            </a:extLst>
          </p:cNvPr>
          <p:cNvSpPr txBox="1"/>
          <p:nvPr/>
        </p:nvSpPr>
        <p:spPr>
          <a:xfrm>
            <a:off x="1781737" y="3349193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Kinase: </a:t>
            </a:r>
          </a:p>
          <a:p>
            <a:r>
              <a:rPr lang="en-GB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PKC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60A219-DFB5-1603-F10F-E741AAADEB94}"/>
              </a:ext>
            </a:extLst>
          </p:cNvPr>
          <p:cNvSpPr txBox="1">
            <a:spLocks/>
          </p:cNvSpPr>
          <p:nvPr/>
        </p:nvSpPr>
        <p:spPr>
          <a:xfrm>
            <a:off x="1097280" y="182880"/>
            <a:ext cx="10839725" cy="1430337"/>
          </a:xfrm>
          <a:prstGeom prst="rect">
            <a:avLst/>
          </a:prstGeom>
        </p:spPr>
        <p:txBody>
          <a:bodyPr vert="horz" lIns="180000" tIns="0" rIns="72000" bIns="4680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kern="1000" spc="-93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4270" dirty="0"/>
              <a:t>Phosphorylation-inducing chimeric molecules (PHICs) and phosphorylation targeting chimeras (PHOSTACs) </a:t>
            </a:r>
            <a:endParaRPr lang="en-GB" sz="427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304F1-3829-3792-05AF-33D763816964}"/>
              </a:ext>
            </a:extLst>
          </p:cNvPr>
          <p:cNvSpPr txBox="1"/>
          <p:nvPr/>
        </p:nvSpPr>
        <p:spPr>
          <a:xfrm>
            <a:off x="10639587" y="63057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in vitro</a:t>
            </a:r>
          </a:p>
        </p:txBody>
      </p:sp>
    </p:spTree>
    <p:extLst>
      <p:ext uri="{BB962C8B-B14F-4D97-AF65-F5344CB8AC3E}">
        <p14:creationId xmlns:p14="http://schemas.microsoft.com/office/powerpoint/2010/main" val="40141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36FE2-8B61-E622-5033-E94F849EC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gure 1">
            <a:extLst>
              <a:ext uri="{FF2B5EF4-FFF2-40B4-BE49-F238E27FC236}">
                <a16:creationId xmlns:a16="http://schemas.microsoft.com/office/drawing/2014/main" id="{602E3BAC-C6B5-26D9-76BB-5C54E1B1240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15" y="3005138"/>
            <a:ext cx="5715000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18584E-CED5-B529-F50B-51DFEE2568DC}"/>
              </a:ext>
            </a:extLst>
          </p:cNvPr>
          <p:cNvSpPr txBox="1"/>
          <p:nvPr/>
        </p:nvSpPr>
        <p:spPr>
          <a:xfrm>
            <a:off x="10845039" y="6308209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In cellulo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106918B-436A-B43F-A3AF-BF0EC281D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9" r="71792"/>
          <a:stretch/>
        </p:blipFill>
        <p:spPr bwMode="auto">
          <a:xfrm>
            <a:off x="838200" y="2757208"/>
            <a:ext cx="3439085" cy="22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7C77C0-2858-8205-D84A-E1609668C49A}"/>
              </a:ext>
            </a:extLst>
          </p:cNvPr>
          <p:cNvSpPr txBox="1"/>
          <p:nvPr/>
        </p:nvSpPr>
        <p:spPr>
          <a:xfrm>
            <a:off x="6669741" y="4673213"/>
            <a:ext cx="2216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BTK (Ibrutinib </a:t>
            </a:r>
          </a:p>
          <a:p>
            <a:r>
              <a:rPr lang="en-GB" dirty="0"/>
              <a:t>Known BTK inhibitor)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1F77E-E7B4-09F9-5452-DB66BB708439}"/>
              </a:ext>
            </a:extLst>
          </p:cNvPr>
          <p:cNvSpPr txBox="1"/>
          <p:nvPr/>
        </p:nvSpPr>
        <p:spPr>
          <a:xfrm>
            <a:off x="4413878" y="5202131"/>
            <a:ext cx="206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AMPK </a:t>
            </a:r>
          </a:p>
          <a:p>
            <a:r>
              <a:rPr lang="en-GB" dirty="0"/>
              <a:t>(kinase activator)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1A30E9-1748-CB84-3BC0-BA999170F6F6}"/>
              </a:ext>
            </a:extLst>
          </p:cNvPr>
          <p:cNvCxnSpPr/>
          <p:nvPr/>
        </p:nvCxnSpPr>
        <p:spPr>
          <a:xfrm>
            <a:off x="6952130" y="4178881"/>
            <a:ext cx="0" cy="494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7BDF09-FDA1-61D6-0C44-86F0CAFE3A75}"/>
              </a:ext>
            </a:extLst>
          </p:cNvPr>
          <p:cNvCxnSpPr>
            <a:cxnSpLocks/>
          </p:cNvCxnSpPr>
          <p:nvPr/>
        </p:nvCxnSpPr>
        <p:spPr>
          <a:xfrm>
            <a:off x="5800165" y="4225669"/>
            <a:ext cx="0" cy="9764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C8F673B-81A2-CAAE-2C26-12D977E201DC}"/>
              </a:ext>
            </a:extLst>
          </p:cNvPr>
          <p:cNvSpPr txBox="1"/>
          <p:nvPr/>
        </p:nvSpPr>
        <p:spPr>
          <a:xfrm>
            <a:off x="838200" y="6308209"/>
            <a:ext cx="6098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Siriwardena </a:t>
            </a:r>
            <a:r>
              <a:rPr lang="en-US" sz="1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6AAD6D-1444-ACAC-5DA0-1863092A42E9}"/>
              </a:ext>
            </a:extLst>
          </p:cNvPr>
          <p:cNvSpPr txBox="1">
            <a:spLocks/>
          </p:cNvSpPr>
          <p:nvPr/>
        </p:nvSpPr>
        <p:spPr>
          <a:xfrm>
            <a:off x="1097280" y="182880"/>
            <a:ext cx="10839725" cy="1430337"/>
          </a:xfrm>
          <a:prstGeom prst="rect">
            <a:avLst/>
          </a:prstGeom>
        </p:spPr>
        <p:txBody>
          <a:bodyPr vert="horz" lIns="180000" tIns="0" rIns="72000" bIns="4680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kern="1000" spc="-93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4270" dirty="0"/>
              <a:t>Phosphorylation-inducing chimeric molecules (PHICs) and phosphorylation targeting chimeras (PHOSTACs) </a:t>
            </a:r>
            <a:endParaRPr lang="en-GB" sz="4270" dirty="0"/>
          </a:p>
        </p:txBody>
      </p:sp>
    </p:spTree>
    <p:extLst>
      <p:ext uri="{BB962C8B-B14F-4D97-AF65-F5344CB8AC3E}">
        <p14:creationId xmlns:p14="http://schemas.microsoft.com/office/powerpoint/2010/main" val="2235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B264-D1A6-0A39-4B01-39FF9E54FB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9794009" cy="1430337"/>
          </a:xfrm>
        </p:spPr>
        <p:txBody>
          <a:bodyPr>
            <a:noAutofit/>
          </a:bodyPr>
          <a:lstStyle/>
          <a:p>
            <a:r>
              <a:rPr lang="en-GB" sz="4270" dirty="0"/>
              <a:t>PHOSTAC </a:t>
            </a:r>
            <a:br>
              <a:rPr lang="en-GB" sz="4270" dirty="0"/>
            </a:br>
            <a:r>
              <a:rPr lang="en-GB" sz="3200" dirty="0"/>
              <a:t>(Phosphorylation Targeting Chimera)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A02AD7B-7636-E21A-DC31-D89ADA71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088" y="1355737"/>
            <a:ext cx="8096402" cy="3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FE991-05B5-11B6-0C17-AEC3879785F2}"/>
              </a:ext>
            </a:extLst>
          </p:cNvPr>
          <p:cNvSpPr txBox="1"/>
          <p:nvPr/>
        </p:nvSpPr>
        <p:spPr>
          <a:xfrm>
            <a:off x="672353" y="6400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B39C86-9475-8AE3-8671-D05F7D5D4426}"/>
              </a:ext>
            </a:extLst>
          </p:cNvPr>
          <p:cNvSpPr txBox="1"/>
          <p:nvPr/>
        </p:nvSpPr>
        <p:spPr>
          <a:xfrm>
            <a:off x="1522879" y="6164750"/>
            <a:ext cx="8331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Hu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11E54-EE23-E645-0FA9-61548744778A}"/>
              </a:ext>
            </a:extLst>
          </p:cNvPr>
          <p:cNvSpPr txBox="1"/>
          <p:nvPr/>
        </p:nvSpPr>
        <p:spPr>
          <a:xfrm>
            <a:off x="159660" y="4902098"/>
            <a:ext cx="6098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Microtubule-associated protein tau is essential for microtubule assembly and stabilization. Hyperphosphorylation of the microtubule-associated protein tau plays an important pathological role in the development of Alzheimer’s disease and other tauopathies. </a:t>
            </a:r>
            <a:r>
              <a:rPr lang="en-GB" sz="1200" b="0" i="1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In vivo</a:t>
            </a:r>
            <a:r>
              <a:rPr lang="en-GB" sz="1200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 studies using kinase inhibitors suggest that reducing tau phosphorylation levels has therapeutic potential; however, such approaches showed limited benefits.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917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125C3-520A-9CDB-5FAC-83C645568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46B99-EC44-FF03-A199-DD4BE5033C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9865" y="1120527"/>
            <a:ext cx="6164117" cy="1430337"/>
          </a:xfrm>
        </p:spPr>
        <p:txBody>
          <a:bodyPr>
            <a:normAutofit/>
          </a:bodyPr>
          <a:lstStyle/>
          <a:p>
            <a:r>
              <a:rPr lang="en-GB" sz="4270" dirty="0" err="1"/>
              <a:t>DUBTac</a:t>
            </a:r>
            <a:r>
              <a:rPr lang="en-GB" sz="4270" dirty="0"/>
              <a:t> PHOSTAC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718E8-A67C-D6B3-0CE9-F2964C8D2C2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7280" y="2020824"/>
            <a:ext cx="10515600" cy="325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</a:rPr>
              <a:t>The GOOD: 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</a:rPr>
              <a:t>- One of the few technologies to stabilise a target (and not degrade it)</a:t>
            </a:r>
          </a:p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</a:rPr>
              <a:t>The BAD: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</a:rPr>
              <a:t>- Not very many DUB ligands kinase ligands that do activate (not inhibit)</a:t>
            </a:r>
          </a:p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</a:rPr>
              <a:t>The UGLY: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</a:rPr>
              <a:t>- These small molecules are HUGE!  And not yet drug-like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922AAF-90A1-A187-B190-504FDC120422}"/>
              </a:ext>
            </a:extLst>
          </p:cNvPr>
          <p:cNvCxnSpPr>
            <a:cxnSpLocks/>
          </p:cNvCxnSpPr>
          <p:nvPr/>
        </p:nvCxnSpPr>
        <p:spPr>
          <a:xfrm flipV="1">
            <a:off x="1402597" y="996541"/>
            <a:ext cx="1588577" cy="774916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5268B8-EF64-B832-AEDF-13096284A743}"/>
              </a:ext>
            </a:extLst>
          </p:cNvPr>
          <p:cNvCxnSpPr>
            <a:cxnSpLocks/>
          </p:cNvCxnSpPr>
          <p:nvPr/>
        </p:nvCxnSpPr>
        <p:spPr>
          <a:xfrm flipV="1">
            <a:off x="3549113" y="3324386"/>
            <a:ext cx="1126210" cy="475487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Figure 1">
            <a:extLst>
              <a:ext uri="{FF2B5EF4-FFF2-40B4-BE49-F238E27FC236}">
                <a16:creationId xmlns:a16="http://schemas.microsoft.com/office/drawing/2014/main" id="{BD0221C5-19E1-88FD-2A65-25D09E66B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37" y="5012169"/>
            <a:ext cx="5715000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2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E1F99-28C9-7773-FBC9-D6A5128974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8616372" cy="1430337"/>
          </a:xfrm>
        </p:spPr>
        <p:txBody>
          <a:bodyPr>
            <a:normAutofit/>
          </a:bodyPr>
          <a:lstStyle/>
          <a:p>
            <a:r>
              <a:rPr lang="en-GB" sz="4270" dirty="0"/>
              <a:t>… but what to do if there is no ligand for the major phosphatase (PP2A)?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D148F4BF-8AF6-AF3E-A7FF-297F09F37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41" y="1921272"/>
            <a:ext cx="10833099" cy="485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5C4BF9-20BA-8343-CF28-CE2F6D7BD41C}"/>
              </a:ext>
            </a:extLst>
          </p:cNvPr>
          <p:cNvSpPr/>
          <p:nvPr/>
        </p:nvSpPr>
        <p:spPr>
          <a:xfrm>
            <a:off x="6806189" y="4120458"/>
            <a:ext cx="2424545" cy="2650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5194E-52BE-1DE3-8067-842C6BA66885}"/>
              </a:ext>
            </a:extLst>
          </p:cNvPr>
          <p:cNvSpPr/>
          <p:nvPr/>
        </p:nvSpPr>
        <p:spPr>
          <a:xfrm>
            <a:off x="9306633" y="4374439"/>
            <a:ext cx="2424545" cy="239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E6ABB1-92B4-07F2-5D0F-2B3F6FCEB578}"/>
              </a:ext>
            </a:extLst>
          </p:cNvPr>
          <p:cNvSpPr/>
          <p:nvPr/>
        </p:nvSpPr>
        <p:spPr>
          <a:xfrm>
            <a:off x="5971310" y="4100945"/>
            <a:ext cx="907774" cy="9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E0D4AB-8919-1217-B3D6-E8B3E1DDC950}"/>
              </a:ext>
            </a:extLst>
          </p:cNvPr>
          <p:cNvSpPr txBox="1"/>
          <p:nvPr/>
        </p:nvSpPr>
        <p:spPr>
          <a:xfrm>
            <a:off x="7408862" y="410094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Tau</a:t>
            </a:r>
          </a:p>
        </p:txBody>
      </p:sp>
    </p:spTree>
    <p:extLst>
      <p:ext uri="{BB962C8B-B14F-4D97-AF65-F5344CB8AC3E}">
        <p14:creationId xmlns:p14="http://schemas.microsoft.com/office/powerpoint/2010/main" val="29632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2934D82-0289-994E-7851-7B0BC57B6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3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BBF148D-9C97-DD8C-626C-DFF9197CE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r="58572" b="61373"/>
          <a:stretch/>
        </p:blipFill>
        <p:spPr bwMode="auto">
          <a:xfrm>
            <a:off x="0" y="1787704"/>
            <a:ext cx="2619934" cy="28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3F31D97-6BB1-64F0-99E3-505C3CF9C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2" r="47419"/>
          <a:stretch/>
        </p:blipFill>
        <p:spPr bwMode="auto">
          <a:xfrm>
            <a:off x="2619934" y="1834887"/>
            <a:ext cx="3727078" cy="363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7567367-8543-0F36-4A1D-37AA702EC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9" t="71206"/>
          <a:stretch/>
        </p:blipFill>
        <p:spPr bwMode="auto">
          <a:xfrm>
            <a:off x="6212542" y="2443022"/>
            <a:ext cx="5844988" cy="19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E22582F-C75D-207B-090A-6FB9343446B4}"/>
              </a:ext>
            </a:extLst>
          </p:cNvPr>
          <p:cNvSpPr txBox="1">
            <a:spLocks/>
          </p:cNvSpPr>
          <p:nvPr/>
        </p:nvSpPr>
        <p:spPr>
          <a:xfrm>
            <a:off x="1097280" y="182880"/>
            <a:ext cx="9156699" cy="1430337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kern="1000" spc="-93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sz="4270" dirty="0">
                <a:ea typeface="+mn-ea"/>
              </a:rPr>
              <a:t>There are </a:t>
            </a:r>
            <a:r>
              <a:rPr lang="de-CH" sz="4270" dirty="0" err="1">
                <a:ea typeface="+mn-ea"/>
              </a:rPr>
              <a:t>no</a:t>
            </a:r>
            <a:r>
              <a:rPr lang="de-CH" sz="4270" dirty="0">
                <a:ea typeface="+mn-ea"/>
              </a:rPr>
              <a:t> </a:t>
            </a:r>
            <a:r>
              <a:rPr lang="de-CH" sz="4270" dirty="0" err="1">
                <a:ea typeface="+mn-ea"/>
              </a:rPr>
              <a:t>ligands</a:t>
            </a:r>
            <a:r>
              <a:rPr lang="de-CH" sz="4270" dirty="0">
                <a:ea typeface="+mn-ea"/>
              </a:rPr>
              <a:t> </a:t>
            </a:r>
            <a:r>
              <a:rPr lang="de-CH" sz="4270" dirty="0" err="1">
                <a:ea typeface="+mn-ea"/>
              </a:rPr>
              <a:t>for</a:t>
            </a:r>
            <a:r>
              <a:rPr lang="de-CH" sz="4270" dirty="0">
                <a:ea typeface="+mn-ea"/>
              </a:rPr>
              <a:t> PP2A</a:t>
            </a:r>
          </a:p>
          <a:p>
            <a:r>
              <a:rPr lang="en-US" sz="3200" dirty="0">
                <a:ea typeface="+mn-ea"/>
              </a:rPr>
              <a:t>so they used FKBP12F36V-PP2A</a:t>
            </a:r>
            <a:endParaRPr lang="en-GB" sz="32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283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 2">
            <a:extLst>
              <a:ext uri="{FF2B5EF4-FFF2-40B4-BE49-F238E27FC236}">
                <a16:creationId xmlns:a16="http://schemas.microsoft.com/office/drawing/2014/main" id="{B4EDDA91-ADA1-1AE3-C5BA-370507ADC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65" y="770022"/>
            <a:ext cx="6205420" cy="49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6DD483-9410-9D44-3134-A8CB25121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15" y="1876458"/>
            <a:ext cx="4795193" cy="3105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E412F2-29F0-F183-62B8-5BF7F0348D4C}"/>
              </a:ext>
            </a:extLst>
          </p:cNvPr>
          <p:cNvSpPr txBox="1"/>
          <p:nvPr/>
        </p:nvSpPr>
        <p:spPr>
          <a:xfrm>
            <a:off x="8013032" y="608797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Courtesy of Guillaume </a:t>
            </a:r>
            <a:r>
              <a:rPr lang="en-GB" dirty="0" err="1"/>
              <a:t>Bélissent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827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B4B5-B933-6342-40E6-64CDB9FFE3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9156699" cy="1430337"/>
          </a:xfrm>
        </p:spPr>
        <p:txBody>
          <a:bodyPr>
            <a:normAutofit/>
          </a:bodyPr>
          <a:lstStyle/>
          <a:p>
            <a:r>
              <a:rPr lang="en-GB" sz="4270" dirty="0">
                <a:ea typeface="+mn-ea"/>
              </a:rPr>
              <a:t>There are also </a:t>
            </a:r>
            <a:r>
              <a:rPr lang="en-US" sz="4270" dirty="0">
                <a:ea typeface="+mn-ea"/>
              </a:rPr>
              <a:t>Acetylation-Targeting Chimera (</a:t>
            </a:r>
            <a:r>
              <a:rPr lang="en-US" sz="4270" dirty="0" err="1">
                <a:ea typeface="+mn-ea"/>
              </a:rPr>
              <a:t>AceTAC</a:t>
            </a:r>
            <a:r>
              <a:rPr lang="en-US" sz="4270" dirty="0">
                <a:ea typeface="+mn-ea"/>
              </a:rPr>
              <a:t>) </a:t>
            </a:r>
            <a:endParaRPr lang="en-GB" sz="4270" dirty="0"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D1ECB-D22F-21BF-D585-1412A9E7513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7280" y="2482418"/>
            <a:ext cx="6718299" cy="1325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Arial" panose="020B0604020202020204" pitchFamily="34" charset="0"/>
              </a:rPr>
              <a:t>… but I think you get the idea!</a:t>
            </a:r>
          </a:p>
        </p:txBody>
      </p:sp>
    </p:spTree>
    <p:extLst>
      <p:ext uri="{BB962C8B-B14F-4D97-AF65-F5344CB8AC3E}">
        <p14:creationId xmlns:p14="http://schemas.microsoft.com/office/powerpoint/2010/main" val="5935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8593-A05C-0B07-3324-0CB7F218D1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10320482" cy="1430337"/>
          </a:xfrm>
        </p:spPr>
        <p:txBody>
          <a:bodyPr>
            <a:normAutofit/>
          </a:bodyPr>
          <a:lstStyle/>
          <a:p>
            <a:r>
              <a:rPr lang="en-GB" sz="4270" dirty="0"/>
              <a:t>TCIPs </a:t>
            </a:r>
            <a:br>
              <a:rPr lang="en-GB" sz="4270" dirty="0"/>
            </a:br>
            <a:r>
              <a:rPr lang="en-GB" sz="3600" dirty="0"/>
              <a:t>(transcriptional/epigenetic chemical inducers of proximity)</a:t>
            </a:r>
            <a:r>
              <a:rPr lang="en-CH" sz="3600"/>
              <a:t> 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A44C6-B396-A86D-7684-F4BB7F9CE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563" y="1991568"/>
            <a:ext cx="5661437" cy="4649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322511-61AB-E5F7-CD8E-301E0AA8F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" y="4328652"/>
            <a:ext cx="8203398" cy="18689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2C473C-7E40-2B06-7A7A-5DE7CEB4675D}"/>
              </a:ext>
            </a:extLst>
          </p:cNvPr>
          <p:cNvSpPr/>
          <p:nvPr/>
        </p:nvSpPr>
        <p:spPr>
          <a:xfrm>
            <a:off x="3781586" y="3952068"/>
            <a:ext cx="542441" cy="635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4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2">
            <a:extLst>
              <a:ext uri="{FF2B5EF4-FFF2-40B4-BE49-F238E27FC236}">
                <a16:creationId xmlns:a16="http://schemas.microsoft.com/office/drawing/2014/main" id="{DAF90825-4562-83DE-20CB-B03007F56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323850"/>
            <a:ext cx="94869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BCE1BE-F19D-82E4-408F-B305717CA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6261100"/>
            <a:ext cx="65532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A22751-AAE1-0F30-00BA-72C50A064D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10043390" cy="1430337"/>
          </a:xfrm>
        </p:spPr>
        <p:txBody>
          <a:bodyPr>
            <a:normAutofit/>
          </a:bodyPr>
          <a:lstStyle/>
          <a:p>
            <a:r>
              <a:rPr lang="en-US" sz="4270" dirty="0">
                <a:ea typeface="+mn-ea"/>
              </a:rPr>
              <a:t>LYTACs (Lysosome Targeting Chimeras)</a:t>
            </a:r>
            <a:endParaRPr lang="en-GB" sz="4270" dirty="0">
              <a:ea typeface="+mn-ea"/>
            </a:endParaRPr>
          </a:p>
        </p:txBody>
      </p:sp>
      <p:pic>
        <p:nvPicPr>
          <p:cNvPr id="16386" name="Picture 2" descr="Fig. 1.">
            <a:extLst>
              <a:ext uri="{FF2B5EF4-FFF2-40B4-BE49-F238E27FC236}">
                <a16:creationId xmlns:a16="http://schemas.microsoft.com/office/drawing/2014/main" id="{79CA2DBA-6E70-0FFF-8CA5-A7719D9A510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95"/>
          <a:stretch/>
        </p:blipFill>
        <p:spPr bwMode="auto">
          <a:xfrm>
            <a:off x="1320800" y="1690688"/>
            <a:ext cx="108712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6A002E-DA05-AD14-5F1D-F3B853FE95D6}"/>
              </a:ext>
            </a:extLst>
          </p:cNvPr>
          <p:cNvSpPr/>
          <p:nvPr/>
        </p:nvSpPr>
        <p:spPr>
          <a:xfrm>
            <a:off x="727101" y="1111423"/>
            <a:ext cx="940904" cy="115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9D5666-5CF0-D27C-F853-B33D70709289}"/>
              </a:ext>
            </a:extLst>
          </p:cNvPr>
          <p:cNvSpPr/>
          <p:nvPr/>
        </p:nvSpPr>
        <p:spPr>
          <a:xfrm>
            <a:off x="6510350" y="1480790"/>
            <a:ext cx="940904" cy="115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Fig. 1.">
            <a:extLst>
              <a:ext uri="{FF2B5EF4-FFF2-40B4-BE49-F238E27FC236}">
                <a16:creationId xmlns:a16="http://schemas.microsoft.com/office/drawing/2014/main" id="{B58ABA07-01B9-88BC-2BC0-EF745C72A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9" r="38069" b="52382"/>
          <a:stretch/>
        </p:blipFill>
        <p:spPr bwMode="auto">
          <a:xfrm>
            <a:off x="6235926" y="4572000"/>
            <a:ext cx="5956074" cy="21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1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136D9-73DB-877D-2DE7-3E0CC20ABB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7549572" cy="1430337"/>
          </a:xfrm>
        </p:spPr>
        <p:txBody>
          <a:bodyPr>
            <a:normAutofit/>
          </a:bodyPr>
          <a:lstStyle/>
          <a:p>
            <a:r>
              <a:rPr lang="en-GB" sz="4270" dirty="0"/>
              <a:t>Receptors used for LYTACs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F0B6E-68CD-A4FF-2444-1C181DD67A5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7280" y="1839479"/>
            <a:ext cx="10690889" cy="3568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</a:t>
            </a:r>
            <a:r>
              <a:rPr lang="en-US" sz="22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annose-6-phosphate receptor </a:t>
            </a:r>
            <a:r>
              <a:rPr lang="en-US" sz="2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(CI-M6PR) or transferrin receptor (</a:t>
            </a:r>
            <a:r>
              <a:rPr lang="en-US" sz="22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TfR</a:t>
            </a:r>
            <a:r>
              <a:rPr lang="en-US" sz="2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LYTACs</a:t>
            </a:r>
            <a:r>
              <a:rPr lang="en-GB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particularly promising for tackling diseases involving aberrant surface proteins, such as certain types of cancer and autoimmune diseases. </a:t>
            </a:r>
          </a:p>
          <a:p>
            <a:pPr marL="0" indent="0"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example, they have been used to degrade programmed death ligand 1 (</a:t>
            </a:r>
            <a:r>
              <a:rPr lang="en-GB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PD-L1</a:t>
            </a:r>
            <a:r>
              <a:rPr lang="en-GB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an important immune checkpoint protein implicated in cancer immunotherapy, demonstrating effects similar to immune checkpoint inhibitors like anti-PD-L1 antibodies (Du </a:t>
            </a:r>
            <a:r>
              <a:rPr lang="en-GB" sz="2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GB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2024; Su </a:t>
            </a:r>
            <a:r>
              <a:rPr lang="en-GB" sz="2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GB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2024). </a:t>
            </a:r>
            <a:r>
              <a:rPr lang="en-CH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AB62-B802-72A4-A401-3F0557C95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2">
            <a:extLst>
              <a:ext uri="{FF2B5EF4-FFF2-40B4-BE49-F238E27FC236}">
                <a16:creationId xmlns:a16="http://schemas.microsoft.com/office/drawing/2014/main" id="{B2E86A3E-EAF8-7084-5685-F0886B5D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323850"/>
            <a:ext cx="94869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DBA0B7-5469-4A6C-D987-FA36F5D5D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6261100"/>
            <a:ext cx="65532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2822-F9E4-9E83-730D-07CEA88EB9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4889500" cy="1430337"/>
          </a:xfrm>
        </p:spPr>
        <p:txBody>
          <a:bodyPr/>
          <a:lstStyle/>
          <a:p>
            <a:r>
              <a:rPr lang="en-GB" sz="4270" dirty="0"/>
              <a:t>AUTACs</a:t>
            </a:r>
            <a:r>
              <a:rPr lang="en-GB" sz="425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75FE9-8717-ECDE-698B-C815CC323BC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52719" y="651753"/>
            <a:ext cx="6517644" cy="523169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GB" sz="2200" dirty="0">
                <a:latin typeface="Arial" panose="020B0604020202020204" pitchFamily="34" charset="0"/>
              </a:rPr>
              <a:t>AUTACs (Autophagy Targeting Chimeras) harness autophagy to degrade aggregated proteins, organelles, or pathogens in the lysosome – targets typically too large for the ubiquitin-proteasome system. AUTACs tag substrates with an </a:t>
            </a:r>
            <a:br>
              <a:rPr lang="en-GB" sz="2200" dirty="0">
                <a:latin typeface="Arial" panose="020B0604020202020204" pitchFamily="34" charset="0"/>
              </a:rPr>
            </a:br>
            <a:r>
              <a:rPr lang="en-GB" sz="2200" dirty="0">
                <a:latin typeface="Arial" panose="020B0604020202020204" pitchFamily="34" charset="0"/>
              </a:rPr>
              <a:t>"S-</a:t>
            </a:r>
            <a:r>
              <a:rPr lang="en-GB" sz="2200" dirty="0" err="1">
                <a:latin typeface="Arial" panose="020B0604020202020204" pitchFamily="34" charset="0"/>
              </a:rPr>
              <a:t>guanylation</a:t>
            </a:r>
            <a:r>
              <a:rPr lang="en-GB" sz="2200" dirty="0">
                <a:latin typeface="Arial" panose="020B0604020202020204" pitchFamily="34" charset="0"/>
              </a:rPr>
              <a:t>" marker, promoting Lys63-linked polyubiquitination recognized by cellular autophagy receptors, which then recruit the autophagosome to degrade these targets (Takahashi </a:t>
            </a:r>
            <a:r>
              <a:rPr lang="en-GB" sz="2200" i="1" dirty="0">
                <a:latin typeface="Arial" panose="020B0604020202020204" pitchFamily="34" charset="0"/>
              </a:rPr>
              <a:t>et al., </a:t>
            </a:r>
            <a:r>
              <a:rPr lang="en-GB" sz="2200" dirty="0">
                <a:latin typeface="Arial" panose="020B0604020202020204" pitchFamily="34" charset="0"/>
              </a:rPr>
              <a:t>2019; Takahashi </a:t>
            </a:r>
            <a:r>
              <a:rPr lang="en-GB" sz="2200" i="1" dirty="0">
                <a:latin typeface="Arial" panose="020B0604020202020204" pitchFamily="34" charset="0"/>
              </a:rPr>
              <a:t>et al.,</a:t>
            </a:r>
            <a:r>
              <a:rPr lang="en-GB" sz="2200" dirty="0">
                <a:latin typeface="Arial" panose="020B0604020202020204" pitchFamily="34" charset="0"/>
              </a:rPr>
              <a:t> 2023). By fusing the </a:t>
            </a:r>
            <a:br>
              <a:rPr lang="en-GB" sz="2200" dirty="0">
                <a:latin typeface="Arial" panose="020B0604020202020204" pitchFamily="34" charset="0"/>
              </a:rPr>
            </a:br>
            <a:r>
              <a:rPr lang="en-GB" sz="2200" dirty="0">
                <a:latin typeface="Arial" panose="020B0604020202020204" pitchFamily="34" charset="0"/>
              </a:rPr>
              <a:t>S-</a:t>
            </a:r>
            <a:r>
              <a:rPr lang="en-GB" sz="2200" dirty="0" err="1">
                <a:latin typeface="Arial" panose="020B0604020202020204" pitchFamily="34" charset="0"/>
              </a:rPr>
              <a:t>guanylation</a:t>
            </a:r>
            <a:r>
              <a:rPr lang="en-GB" sz="2200" dirty="0">
                <a:latin typeface="Arial" panose="020B0604020202020204" pitchFamily="34" charset="0"/>
              </a:rPr>
              <a:t> tag with biguanide (metformin) as a mitochondrial targeting signal, </a:t>
            </a:r>
            <a:r>
              <a:rPr lang="en-GB" sz="2200" dirty="0" err="1">
                <a:latin typeface="Arial" panose="020B0604020202020204" pitchFamily="34" charset="0"/>
              </a:rPr>
              <a:t>Vatté</a:t>
            </a:r>
            <a:r>
              <a:rPr lang="en-GB" sz="2200" dirty="0">
                <a:latin typeface="Arial" panose="020B0604020202020204" pitchFamily="34" charset="0"/>
              </a:rPr>
              <a:t> </a:t>
            </a:r>
            <a:r>
              <a:rPr lang="en-GB" sz="2200" i="1" dirty="0">
                <a:latin typeface="Arial" panose="020B0604020202020204" pitchFamily="34" charset="0"/>
              </a:rPr>
              <a:t>et al. </a:t>
            </a:r>
            <a:r>
              <a:rPr lang="en-GB" sz="2200" dirty="0">
                <a:latin typeface="Arial" panose="020B0604020202020204" pitchFamily="34" charset="0"/>
              </a:rPr>
              <a:t>successfully induced mitophagy leading to cell death in cancer cells (</a:t>
            </a:r>
            <a:r>
              <a:rPr lang="en-GB" sz="2200" dirty="0" err="1">
                <a:latin typeface="Arial" panose="020B0604020202020204" pitchFamily="34" charset="0"/>
              </a:rPr>
              <a:t>Vatte</a:t>
            </a:r>
            <a:r>
              <a:rPr lang="en-GB" sz="2200" dirty="0">
                <a:latin typeface="Arial" panose="020B0604020202020204" pitchFamily="34" charset="0"/>
              </a:rPr>
              <a:t> </a:t>
            </a:r>
            <a:r>
              <a:rPr lang="en-GB" sz="2200" i="1" dirty="0">
                <a:latin typeface="Arial" panose="020B0604020202020204" pitchFamily="34" charset="0"/>
              </a:rPr>
              <a:t>et al., </a:t>
            </a:r>
            <a:r>
              <a:rPr lang="en-GB" sz="2200" dirty="0">
                <a:latin typeface="Arial" panose="020B0604020202020204" pitchFamily="34" charset="0"/>
              </a:rPr>
              <a:t>2024). AUTAC-Biguanide has a significantly lower EC50 compared to metformin, highlighting its antiproliferative potential for cancer therapies. There were additional approaches, e.g., by using LC3/GABARAP binders to induce proximity of substrates to the autophagy-lysosome system. Yet, these approaches are till now without a significant success (Schwalm </a:t>
            </a:r>
            <a:r>
              <a:rPr lang="en-GB" sz="2200" i="1" dirty="0">
                <a:latin typeface="Arial" panose="020B0604020202020204" pitchFamily="34" charset="0"/>
              </a:rPr>
              <a:t>et al., </a:t>
            </a:r>
            <a:r>
              <a:rPr lang="en-GB" sz="2200" dirty="0">
                <a:latin typeface="Arial" panose="020B0604020202020204" pitchFamily="34" charset="0"/>
              </a:rPr>
              <a:t>2024; Xue </a:t>
            </a:r>
            <a:r>
              <a:rPr lang="en-GB" sz="2200" i="1" dirty="0">
                <a:latin typeface="Arial" panose="020B0604020202020204" pitchFamily="34" charset="0"/>
              </a:rPr>
              <a:t>et al., </a:t>
            </a:r>
            <a:r>
              <a:rPr lang="en-GB" sz="2200" dirty="0">
                <a:latin typeface="Arial" panose="020B0604020202020204" pitchFamily="34" charset="0"/>
              </a:rPr>
              <a:t>2023).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0671BB-1241-0A18-5959-81952798E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7" y="130041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7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FE916-830E-6C80-897B-753EED0D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47"/>
          <a:stretch/>
        </p:blipFill>
        <p:spPr>
          <a:xfrm>
            <a:off x="548838" y="1289870"/>
            <a:ext cx="11094323" cy="4278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519E9-414D-6C4E-5302-76E5D07599D0}"/>
              </a:ext>
            </a:extLst>
          </p:cNvPr>
          <p:cNvSpPr txBox="1"/>
          <p:nvPr/>
        </p:nvSpPr>
        <p:spPr>
          <a:xfrm>
            <a:off x="546256" y="5667554"/>
            <a:ext cx="11645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www.semanticscholar.org</a:t>
            </a:r>
            <a:r>
              <a:rPr lang="en-GB" dirty="0"/>
              <a:t>/paper/Chapter-2-Bispecific-Antibodies-from-Hybrid-Moldenhauer/0f07a6ce47fde08686281c4c2d13bf622ed01b6c/figure/1</a:t>
            </a:r>
          </a:p>
        </p:txBody>
      </p:sp>
    </p:spTree>
    <p:extLst>
      <p:ext uri="{BB962C8B-B14F-4D97-AF65-F5344CB8AC3E}">
        <p14:creationId xmlns:p14="http://schemas.microsoft.com/office/powerpoint/2010/main" val="22710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2639-2FCA-FFA2-91CF-7AF52963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6ED108-1E63-C5DD-34E3-0B899FCE63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47"/>
          <a:stretch/>
        </p:blipFill>
        <p:spPr>
          <a:xfrm>
            <a:off x="548838" y="1289870"/>
            <a:ext cx="11094323" cy="4278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CB83E-ECE6-D1C1-FA27-2687BF0B1BF1}"/>
              </a:ext>
            </a:extLst>
          </p:cNvPr>
          <p:cNvSpPr txBox="1"/>
          <p:nvPr/>
        </p:nvSpPr>
        <p:spPr>
          <a:xfrm>
            <a:off x="546256" y="5667554"/>
            <a:ext cx="11645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www.semanticscholar.org</a:t>
            </a:r>
            <a:r>
              <a:rPr lang="en-GB" dirty="0"/>
              <a:t>/paper/Chapter-2-Bispecific-Antibodies-from-Hybrid-Moldenhauer/0f07a6ce47fde08686281c4c2d13bf622ed01b6c/figure/1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31D2A5-0610-E705-74DA-95903C5B8743}"/>
              </a:ext>
            </a:extLst>
          </p:cNvPr>
          <p:cNvSpPr/>
          <p:nvPr/>
        </p:nvSpPr>
        <p:spPr>
          <a:xfrm>
            <a:off x="5065295" y="3007895"/>
            <a:ext cx="4620126" cy="2322094"/>
          </a:xfrm>
          <a:prstGeom prst="rect">
            <a:avLst/>
          </a:prstGeom>
          <a:solidFill>
            <a:schemeClr val="bg1">
              <a:lumMod val="65000"/>
              <a:alpha val="642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27F582-A2CA-8D90-6D3B-46F689EE0832}"/>
              </a:ext>
            </a:extLst>
          </p:cNvPr>
          <p:cNvSpPr/>
          <p:nvPr/>
        </p:nvSpPr>
        <p:spPr>
          <a:xfrm>
            <a:off x="5915526" y="1797136"/>
            <a:ext cx="3769895" cy="1210759"/>
          </a:xfrm>
          <a:prstGeom prst="rect">
            <a:avLst/>
          </a:prstGeom>
          <a:solidFill>
            <a:schemeClr val="bg1">
              <a:lumMod val="65000"/>
              <a:alpha val="6422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0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. 1">
            <a:extLst>
              <a:ext uri="{FF2B5EF4-FFF2-40B4-BE49-F238E27FC236}">
                <a16:creationId xmlns:a16="http://schemas.microsoft.com/office/drawing/2014/main" id="{5F9D287C-11D5-65C7-9E06-77CE11CB5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1" t="35942" r="19150" b="29855"/>
          <a:stretch/>
        </p:blipFill>
        <p:spPr bwMode="auto">
          <a:xfrm>
            <a:off x="357809" y="1380966"/>
            <a:ext cx="3458817" cy="505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FFFB57-F4B5-1397-92D6-8E9CA83CD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164" y="0"/>
            <a:ext cx="7681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3CA52C-9906-7307-C14A-EA693C69A89B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FE762-3AA0-9E77-D702-320217DDB566}"/>
              </a:ext>
            </a:extLst>
          </p:cNvPr>
          <p:cNvSpPr/>
          <p:nvPr/>
        </p:nvSpPr>
        <p:spPr>
          <a:xfrm>
            <a:off x="11550650" y="92884"/>
            <a:ext cx="457200" cy="6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7559DE-A1BA-00C8-81A8-DE8A65CB41AD}"/>
              </a:ext>
            </a:extLst>
          </p:cNvPr>
          <p:cNvSpPr/>
          <p:nvPr/>
        </p:nvSpPr>
        <p:spPr>
          <a:xfrm>
            <a:off x="1185564" y="1970690"/>
            <a:ext cx="10615911" cy="4672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C5FF229-5CBD-A040-A772-597A0A0BC335}"/>
              </a:ext>
            </a:extLst>
          </p:cNvPr>
          <p:cNvSpPr/>
          <p:nvPr/>
        </p:nvSpPr>
        <p:spPr>
          <a:xfrm>
            <a:off x="6618235" y="2393781"/>
            <a:ext cx="532182" cy="635673"/>
          </a:xfrm>
          <a:custGeom>
            <a:avLst/>
            <a:gdLst>
              <a:gd name="connsiteX0" fmla="*/ 473927 w 532182"/>
              <a:gd name="connsiteY0" fmla="*/ 11205 h 635673"/>
              <a:gd name="connsiteX1" fmla="*/ 473927 w 532182"/>
              <a:gd name="connsiteY1" fmla="*/ 11205 h 635673"/>
              <a:gd name="connsiteX2" fmla="*/ 423747 w 532182"/>
              <a:gd name="connsiteY2" fmla="*/ 53 h 635673"/>
              <a:gd name="connsiteX3" fmla="*/ 390293 w 532182"/>
              <a:gd name="connsiteY3" fmla="*/ 16780 h 635673"/>
              <a:gd name="connsiteX4" fmla="*/ 373566 w 532182"/>
              <a:gd name="connsiteY4" fmla="*/ 22356 h 635673"/>
              <a:gd name="connsiteX5" fmla="*/ 340113 w 532182"/>
              <a:gd name="connsiteY5" fmla="*/ 39083 h 635673"/>
              <a:gd name="connsiteX6" fmla="*/ 328961 w 532182"/>
              <a:gd name="connsiteY6" fmla="*/ 55809 h 635673"/>
              <a:gd name="connsiteX7" fmla="*/ 295508 w 532182"/>
              <a:gd name="connsiteY7" fmla="*/ 100414 h 635673"/>
              <a:gd name="connsiteX8" fmla="*/ 234176 w 532182"/>
              <a:gd name="connsiteY8" fmla="*/ 284409 h 635673"/>
              <a:gd name="connsiteX9" fmla="*/ 228600 w 532182"/>
              <a:gd name="connsiteY9" fmla="*/ 301136 h 635673"/>
              <a:gd name="connsiteX10" fmla="*/ 206298 w 532182"/>
              <a:gd name="connsiteY10" fmla="*/ 329014 h 635673"/>
              <a:gd name="connsiteX11" fmla="*/ 189571 w 532182"/>
              <a:gd name="connsiteY11" fmla="*/ 362468 h 635673"/>
              <a:gd name="connsiteX12" fmla="*/ 156117 w 532182"/>
              <a:gd name="connsiteY12" fmla="*/ 373619 h 635673"/>
              <a:gd name="connsiteX13" fmla="*/ 128239 w 532182"/>
              <a:gd name="connsiteY13" fmla="*/ 356892 h 635673"/>
              <a:gd name="connsiteX14" fmla="*/ 111513 w 532182"/>
              <a:gd name="connsiteY14" fmla="*/ 351317 h 635673"/>
              <a:gd name="connsiteX15" fmla="*/ 94786 w 532182"/>
              <a:gd name="connsiteY15" fmla="*/ 356892 h 635673"/>
              <a:gd name="connsiteX16" fmla="*/ 72483 w 532182"/>
              <a:gd name="connsiteY16" fmla="*/ 384770 h 635673"/>
              <a:gd name="connsiteX17" fmla="*/ 39030 w 532182"/>
              <a:gd name="connsiteY17" fmla="*/ 429375 h 635673"/>
              <a:gd name="connsiteX18" fmla="*/ 27878 w 532182"/>
              <a:gd name="connsiteY18" fmla="*/ 462829 h 635673"/>
              <a:gd name="connsiteX19" fmla="*/ 0 w 532182"/>
              <a:gd name="connsiteY19" fmla="*/ 513009 h 635673"/>
              <a:gd name="connsiteX20" fmla="*/ 16727 w 532182"/>
              <a:gd name="connsiteY20" fmla="*/ 540888 h 635673"/>
              <a:gd name="connsiteX21" fmla="*/ 22303 w 532182"/>
              <a:gd name="connsiteY21" fmla="*/ 557614 h 635673"/>
              <a:gd name="connsiteX22" fmla="*/ 33454 w 532182"/>
              <a:gd name="connsiteY22" fmla="*/ 568766 h 635673"/>
              <a:gd name="connsiteX23" fmla="*/ 66908 w 532182"/>
              <a:gd name="connsiteY23" fmla="*/ 607795 h 635673"/>
              <a:gd name="connsiteX24" fmla="*/ 83634 w 532182"/>
              <a:gd name="connsiteY24" fmla="*/ 613370 h 635673"/>
              <a:gd name="connsiteX25" fmla="*/ 100361 w 532182"/>
              <a:gd name="connsiteY25" fmla="*/ 624522 h 635673"/>
              <a:gd name="connsiteX26" fmla="*/ 150542 w 532182"/>
              <a:gd name="connsiteY26" fmla="*/ 635673 h 635673"/>
              <a:gd name="connsiteX27" fmla="*/ 172844 w 532182"/>
              <a:gd name="connsiteY27" fmla="*/ 630097 h 635673"/>
              <a:gd name="connsiteX28" fmla="*/ 183995 w 532182"/>
              <a:gd name="connsiteY28" fmla="*/ 596644 h 635673"/>
              <a:gd name="connsiteX29" fmla="*/ 189571 w 532182"/>
              <a:gd name="connsiteY29" fmla="*/ 507434 h 635673"/>
              <a:gd name="connsiteX30" fmla="*/ 195147 w 532182"/>
              <a:gd name="connsiteY30" fmla="*/ 490707 h 635673"/>
              <a:gd name="connsiteX31" fmla="*/ 211874 w 532182"/>
              <a:gd name="connsiteY31" fmla="*/ 485131 h 635673"/>
              <a:gd name="connsiteX32" fmla="*/ 239752 w 532182"/>
              <a:gd name="connsiteY32" fmla="*/ 457253 h 635673"/>
              <a:gd name="connsiteX33" fmla="*/ 262054 w 532182"/>
              <a:gd name="connsiteY33" fmla="*/ 429375 h 635673"/>
              <a:gd name="connsiteX34" fmla="*/ 284356 w 532182"/>
              <a:gd name="connsiteY34" fmla="*/ 395922 h 635673"/>
              <a:gd name="connsiteX35" fmla="*/ 289932 w 532182"/>
              <a:gd name="connsiteY35" fmla="*/ 379195 h 635673"/>
              <a:gd name="connsiteX36" fmla="*/ 323386 w 532182"/>
              <a:gd name="connsiteY36" fmla="*/ 345741 h 635673"/>
              <a:gd name="connsiteX37" fmla="*/ 334537 w 532182"/>
              <a:gd name="connsiteY37" fmla="*/ 329014 h 635673"/>
              <a:gd name="connsiteX38" fmla="*/ 367991 w 532182"/>
              <a:gd name="connsiteY38" fmla="*/ 317863 h 635673"/>
              <a:gd name="connsiteX39" fmla="*/ 384717 w 532182"/>
              <a:gd name="connsiteY39" fmla="*/ 306712 h 635673"/>
              <a:gd name="connsiteX40" fmla="*/ 418171 w 532182"/>
              <a:gd name="connsiteY40" fmla="*/ 289985 h 635673"/>
              <a:gd name="connsiteX41" fmla="*/ 440474 w 532182"/>
              <a:gd name="connsiteY41" fmla="*/ 239805 h 635673"/>
              <a:gd name="connsiteX42" fmla="*/ 451625 w 532182"/>
              <a:gd name="connsiteY42" fmla="*/ 206351 h 635673"/>
              <a:gd name="connsiteX43" fmla="*/ 473927 w 532182"/>
              <a:gd name="connsiteY43" fmla="*/ 172897 h 635673"/>
              <a:gd name="connsiteX44" fmla="*/ 485078 w 532182"/>
              <a:gd name="connsiteY44" fmla="*/ 156170 h 635673"/>
              <a:gd name="connsiteX45" fmla="*/ 507381 w 532182"/>
              <a:gd name="connsiteY45" fmla="*/ 128292 h 635673"/>
              <a:gd name="connsiteX46" fmla="*/ 524108 w 532182"/>
              <a:gd name="connsiteY46" fmla="*/ 78112 h 635673"/>
              <a:gd name="connsiteX47" fmla="*/ 529683 w 532182"/>
              <a:gd name="connsiteY47" fmla="*/ 61385 h 635673"/>
              <a:gd name="connsiteX48" fmla="*/ 524108 w 532182"/>
              <a:gd name="connsiteY48" fmla="*/ 11205 h 635673"/>
              <a:gd name="connsiteX49" fmla="*/ 418171 w 532182"/>
              <a:gd name="connsiteY49" fmla="*/ 22356 h 63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2182" h="635673">
                <a:moveTo>
                  <a:pt x="473927" y="11205"/>
                </a:moveTo>
                <a:lnTo>
                  <a:pt x="473927" y="11205"/>
                </a:lnTo>
                <a:cubicBezTo>
                  <a:pt x="457200" y="7488"/>
                  <a:pt x="440823" y="1476"/>
                  <a:pt x="423747" y="53"/>
                </a:cubicBezTo>
                <a:cubicBezTo>
                  <a:pt x="411736" y="-948"/>
                  <a:pt x="399285" y="12284"/>
                  <a:pt x="390293" y="16780"/>
                </a:cubicBezTo>
                <a:cubicBezTo>
                  <a:pt x="385036" y="19408"/>
                  <a:pt x="378823" y="19728"/>
                  <a:pt x="373566" y="22356"/>
                </a:cubicBezTo>
                <a:cubicBezTo>
                  <a:pt x="330329" y="43974"/>
                  <a:pt x="382157" y="25067"/>
                  <a:pt x="340113" y="39083"/>
                </a:cubicBezTo>
                <a:cubicBezTo>
                  <a:pt x="336396" y="44658"/>
                  <a:pt x="333147" y="50576"/>
                  <a:pt x="328961" y="55809"/>
                </a:cubicBezTo>
                <a:cubicBezTo>
                  <a:pt x="313867" y="74676"/>
                  <a:pt x="306621" y="67078"/>
                  <a:pt x="295508" y="100414"/>
                </a:cubicBezTo>
                <a:lnTo>
                  <a:pt x="234176" y="284409"/>
                </a:lnTo>
                <a:cubicBezTo>
                  <a:pt x="232317" y="289985"/>
                  <a:pt x="232756" y="296980"/>
                  <a:pt x="228600" y="301136"/>
                </a:cubicBezTo>
                <a:cubicBezTo>
                  <a:pt x="218230" y="311507"/>
                  <a:pt x="213331" y="314949"/>
                  <a:pt x="206298" y="329014"/>
                </a:cubicBezTo>
                <a:cubicBezTo>
                  <a:pt x="201051" y="339508"/>
                  <a:pt x="201191" y="355206"/>
                  <a:pt x="189571" y="362468"/>
                </a:cubicBezTo>
                <a:cubicBezTo>
                  <a:pt x="179603" y="368698"/>
                  <a:pt x="156117" y="373619"/>
                  <a:pt x="156117" y="373619"/>
                </a:cubicBezTo>
                <a:cubicBezTo>
                  <a:pt x="108738" y="357827"/>
                  <a:pt x="166505" y="379852"/>
                  <a:pt x="128239" y="356892"/>
                </a:cubicBezTo>
                <a:cubicBezTo>
                  <a:pt x="123200" y="353868"/>
                  <a:pt x="117088" y="353175"/>
                  <a:pt x="111513" y="351317"/>
                </a:cubicBezTo>
                <a:cubicBezTo>
                  <a:pt x="105937" y="353175"/>
                  <a:pt x="99826" y="353868"/>
                  <a:pt x="94786" y="356892"/>
                </a:cubicBezTo>
                <a:cubicBezTo>
                  <a:pt x="84431" y="363105"/>
                  <a:pt x="79495" y="376005"/>
                  <a:pt x="72483" y="384770"/>
                </a:cubicBezTo>
                <a:cubicBezTo>
                  <a:pt x="57388" y="403639"/>
                  <a:pt x="50144" y="396035"/>
                  <a:pt x="39030" y="429375"/>
                </a:cubicBezTo>
                <a:cubicBezTo>
                  <a:pt x="35313" y="440526"/>
                  <a:pt x="34398" y="453048"/>
                  <a:pt x="27878" y="462829"/>
                </a:cubicBezTo>
                <a:cubicBezTo>
                  <a:pt x="2316" y="501173"/>
                  <a:pt x="9815" y="483569"/>
                  <a:pt x="0" y="513009"/>
                </a:cubicBezTo>
                <a:cubicBezTo>
                  <a:pt x="15795" y="560390"/>
                  <a:pt x="-6233" y="502622"/>
                  <a:pt x="16727" y="540888"/>
                </a:cubicBezTo>
                <a:cubicBezTo>
                  <a:pt x="19751" y="545927"/>
                  <a:pt x="19279" y="552575"/>
                  <a:pt x="22303" y="557614"/>
                </a:cubicBezTo>
                <a:cubicBezTo>
                  <a:pt x="25008" y="562122"/>
                  <a:pt x="30170" y="564661"/>
                  <a:pt x="33454" y="568766"/>
                </a:cubicBezTo>
                <a:cubicBezTo>
                  <a:pt x="42534" y="580116"/>
                  <a:pt x="52268" y="602915"/>
                  <a:pt x="66908" y="607795"/>
                </a:cubicBezTo>
                <a:lnTo>
                  <a:pt x="83634" y="613370"/>
                </a:lnTo>
                <a:cubicBezTo>
                  <a:pt x="89210" y="617087"/>
                  <a:pt x="94202" y="621882"/>
                  <a:pt x="100361" y="624522"/>
                </a:cubicBezTo>
                <a:cubicBezTo>
                  <a:pt x="107245" y="627472"/>
                  <a:pt x="145588" y="634682"/>
                  <a:pt x="150542" y="635673"/>
                </a:cubicBezTo>
                <a:cubicBezTo>
                  <a:pt x="157976" y="633814"/>
                  <a:pt x="167857" y="635915"/>
                  <a:pt x="172844" y="630097"/>
                </a:cubicBezTo>
                <a:cubicBezTo>
                  <a:pt x="180493" y="621173"/>
                  <a:pt x="183995" y="596644"/>
                  <a:pt x="183995" y="596644"/>
                </a:cubicBezTo>
                <a:cubicBezTo>
                  <a:pt x="185854" y="566907"/>
                  <a:pt x="186452" y="537065"/>
                  <a:pt x="189571" y="507434"/>
                </a:cubicBezTo>
                <a:cubicBezTo>
                  <a:pt x="190186" y="501589"/>
                  <a:pt x="190991" y="494863"/>
                  <a:pt x="195147" y="490707"/>
                </a:cubicBezTo>
                <a:cubicBezTo>
                  <a:pt x="199303" y="486551"/>
                  <a:pt x="206298" y="486990"/>
                  <a:pt x="211874" y="485131"/>
                </a:cubicBezTo>
                <a:cubicBezTo>
                  <a:pt x="221167" y="475838"/>
                  <a:pt x="232462" y="468188"/>
                  <a:pt x="239752" y="457253"/>
                </a:cubicBezTo>
                <a:cubicBezTo>
                  <a:pt x="253819" y="436153"/>
                  <a:pt x="246165" y="445265"/>
                  <a:pt x="262054" y="429375"/>
                </a:cubicBezTo>
                <a:cubicBezTo>
                  <a:pt x="275313" y="389602"/>
                  <a:pt x="256513" y="437687"/>
                  <a:pt x="284356" y="395922"/>
                </a:cubicBezTo>
                <a:cubicBezTo>
                  <a:pt x="287616" y="391032"/>
                  <a:pt x="286324" y="383834"/>
                  <a:pt x="289932" y="379195"/>
                </a:cubicBezTo>
                <a:cubicBezTo>
                  <a:pt x="299614" y="366747"/>
                  <a:pt x="314638" y="358863"/>
                  <a:pt x="323386" y="345741"/>
                </a:cubicBezTo>
                <a:cubicBezTo>
                  <a:pt x="327103" y="340165"/>
                  <a:pt x="328855" y="332566"/>
                  <a:pt x="334537" y="329014"/>
                </a:cubicBezTo>
                <a:cubicBezTo>
                  <a:pt x="344505" y="322784"/>
                  <a:pt x="358211" y="324383"/>
                  <a:pt x="367991" y="317863"/>
                </a:cubicBezTo>
                <a:cubicBezTo>
                  <a:pt x="373566" y="314146"/>
                  <a:pt x="378724" y="309709"/>
                  <a:pt x="384717" y="306712"/>
                </a:cubicBezTo>
                <a:cubicBezTo>
                  <a:pt x="430889" y="283625"/>
                  <a:pt x="370229" y="321945"/>
                  <a:pt x="418171" y="289985"/>
                </a:cubicBezTo>
                <a:cubicBezTo>
                  <a:pt x="435841" y="263479"/>
                  <a:pt x="427205" y="279612"/>
                  <a:pt x="440474" y="239805"/>
                </a:cubicBezTo>
                <a:cubicBezTo>
                  <a:pt x="440476" y="239800"/>
                  <a:pt x="451622" y="206355"/>
                  <a:pt x="451625" y="206351"/>
                </a:cubicBezTo>
                <a:lnTo>
                  <a:pt x="473927" y="172897"/>
                </a:lnTo>
                <a:cubicBezTo>
                  <a:pt x="477644" y="167321"/>
                  <a:pt x="480339" y="160908"/>
                  <a:pt x="485078" y="156170"/>
                </a:cubicBezTo>
                <a:cubicBezTo>
                  <a:pt x="500969" y="140281"/>
                  <a:pt x="493314" y="149393"/>
                  <a:pt x="507381" y="128292"/>
                </a:cubicBezTo>
                <a:lnTo>
                  <a:pt x="524108" y="78112"/>
                </a:lnTo>
                <a:lnTo>
                  <a:pt x="529683" y="61385"/>
                </a:lnTo>
                <a:cubicBezTo>
                  <a:pt x="527825" y="44658"/>
                  <a:pt x="539487" y="18040"/>
                  <a:pt x="524108" y="11205"/>
                </a:cubicBezTo>
                <a:cubicBezTo>
                  <a:pt x="477890" y="-9337"/>
                  <a:pt x="450708" y="6086"/>
                  <a:pt x="418171" y="22356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FB0A35-EA8A-FC80-82A2-7AAD617DE198}"/>
              </a:ext>
            </a:extLst>
          </p:cNvPr>
          <p:cNvSpPr txBox="1"/>
          <p:nvPr/>
        </p:nvSpPr>
        <p:spPr>
          <a:xfrm>
            <a:off x="1092071" y="5781647"/>
            <a:ext cx="3441969" cy="9207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200"/>
              </a:lnSpc>
              <a:buClr>
                <a:schemeClr val="accent1"/>
              </a:buClr>
              <a:buSzPct val="90000"/>
            </a:pPr>
            <a:r>
              <a:rPr lang="en-GB" u="sng" dirty="0">
                <a:latin typeface="Arial" pitchFamily="34" charset="0"/>
                <a:cs typeface="Arial" pitchFamily="34" charset="0"/>
              </a:rPr>
              <a:t>Rational design</a:t>
            </a:r>
          </a:p>
          <a:p>
            <a:pPr algn="ctr">
              <a:lnSpc>
                <a:spcPts val="2200"/>
              </a:lnSpc>
              <a:buClr>
                <a:schemeClr val="accent1"/>
              </a:buClr>
              <a:buSzPct val="90000"/>
            </a:pPr>
            <a:r>
              <a:rPr lang="en-GB" dirty="0">
                <a:latin typeface="Arial" pitchFamily="34" charset="0"/>
                <a:cs typeface="Arial" pitchFamily="34" charset="0"/>
              </a:rPr>
              <a:t>Dependent on ligand availability</a:t>
            </a:r>
          </a:p>
          <a:p>
            <a:pPr algn="ctr">
              <a:lnSpc>
                <a:spcPts val="2200"/>
              </a:lnSpc>
              <a:buClr>
                <a:schemeClr val="accent1"/>
              </a:buClr>
              <a:buSzPct val="90000"/>
            </a:pPr>
            <a:r>
              <a:rPr lang="en-GB" dirty="0">
                <a:latin typeface="Arial" pitchFamily="34" charset="0"/>
                <a:cs typeface="Arial" pitchFamily="34" charset="0"/>
              </a:rPr>
              <a:t>High(er) M</a:t>
            </a:r>
            <a:r>
              <a:rPr lang="en-GB" baseline="-25000" dirty="0">
                <a:latin typeface="Arial" pitchFamily="34" charset="0"/>
                <a:cs typeface="Arial" pitchFamily="34" charset="0"/>
              </a:rPr>
              <a:t>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ACA779-2996-62D0-2538-89F1163BC084}"/>
              </a:ext>
            </a:extLst>
          </p:cNvPr>
          <p:cNvSpPr txBox="1"/>
          <p:nvPr/>
        </p:nvSpPr>
        <p:spPr>
          <a:xfrm>
            <a:off x="7593790" y="5781648"/>
            <a:ext cx="4301178" cy="9207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200"/>
              </a:lnSpc>
              <a:buClr>
                <a:schemeClr val="accent1"/>
              </a:buClr>
              <a:buSzPct val="90000"/>
            </a:pPr>
            <a:r>
              <a:rPr lang="en-GB" u="sng" dirty="0">
                <a:latin typeface="Arial" pitchFamily="34" charset="0"/>
                <a:cs typeface="Arial" pitchFamily="34" charset="0"/>
              </a:rPr>
              <a:t>Serendipitous discovery</a:t>
            </a:r>
          </a:p>
          <a:p>
            <a:pPr algn="ctr">
              <a:lnSpc>
                <a:spcPts val="2200"/>
              </a:lnSpc>
              <a:buClr>
                <a:schemeClr val="accent1"/>
              </a:buClr>
              <a:buSzPct val="90000"/>
            </a:pPr>
            <a:r>
              <a:rPr lang="en-GB" dirty="0">
                <a:latin typeface="Arial" pitchFamily="34" charset="0"/>
                <a:cs typeface="Arial" pitchFamily="34" charset="0"/>
              </a:rPr>
              <a:t>Less reliant on ligands/pockets</a:t>
            </a:r>
          </a:p>
          <a:p>
            <a:pPr algn="ctr">
              <a:lnSpc>
                <a:spcPts val="2200"/>
              </a:lnSpc>
              <a:buClr>
                <a:schemeClr val="accent1"/>
              </a:buClr>
              <a:buSzPct val="90000"/>
            </a:pPr>
            <a:r>
              <a:rPr lang="en-GB" dirty="0">
                <a:latin typeface="Arial" pitchFamily="34" charset="0"/>
                <a:cs typeface="Arial" pitchFamily="34" charset="0"/>
              </a:rPr>
              <a:t>Small(er) and intrinsically more drug-like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BE2BE1-F9DA-CE04-84F6-9FA87B24E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20" y="2240640"/>
            <a:ext cx="6802560" cy="4251600"/>
          </a:xfrm>
          <a:prstGeom prst="rect">
            <a:avLst/>
          </a:prstGeom>
        </p:spPr>
      </p:pic>
      <p:pic>
        <p:nvPicPr>
          <p:cNvPr id="21506" name="Picture 2" descr="Figure 1: Schematic of typical PROTAC structure and an example (ARV-110).">
            <a:extLst>
              <a:ext uri="{FF2B5EF4-FFF2-40B4-BE49-F238E27FC236}">
                <a16:creationId xmlns:a16="http://schemas.microsoft.com/office/drawing/2014/main" id="{F3F65D30-D63B-7FDD-A036-256BB0C72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054" y="461651"/>
            <a:ext cx="3103421" cy="150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89B5B8-BB32-1749-443C-2BBA1FC7CF38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EBA5EC-CA77-BF5C-9164-100D59D5C8DE}"/>
              </a:ext>
            </a:extLst>
          </p:cNvPr>
          <p:cNvSpPr txBox="1">
            <a:spLocks/>
          </p:cNvSpPr>
          <p:nvPr/>
        </p:nvSpPr>
        <p:spPr>
          <a:xfrm>
            <a:off x="1097280" y="182880"/>
            <a:ext cx="7812089" cy="1728192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kern="1000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PROTAc</a:t>
            </a:r>
            <a:r>
              <a:rPr lang="en-US" sz="4400" b="1" kern="1000" cap="none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s</a:t>
            </a:r>
            <a:r>
              <a:rPr lang="en-US" sz="4400" b="1" kern="1000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300" b="1" kern="1000" cap="none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The two extremes of the </a:t>
            </a:r>
          </a:p>
          <a:p>
            <a:r>
              <a:rPr lang="en-US" sz="3300" b="1" kern="1000" cap="none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targeted protein degradation continuum</a:t>
            </a:r>
          </a:p>
        </p:txBody>
      </p:sp>
    </p:spTree>
    <p:extLst>
      <p:ext uri="{BB962C8B-B14F-4D97-AF65-F5344CB8AC3E}">
        <p14:creationId xmlns:p14="http://schemas.microsoft.com/office/powerpoint/2010/main" val="40614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9B7B0D-C9CD-EC02-F9AB-5EE8FCED30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6501" y="174710"/>
            <a:ext cx="4889500" cy="1430337"/>
          </a:xfrm>
        </p:spPr>
        <p:txBody>
          <a:bodyPr/>
          <a:lstStyle/>
          <a:p>
            <a:endParaRPr lang="en-CH"/>
          </a:p>
        </p:txBody>
      </p:sp>
      <p:pic>
        <p:nvPicPr>
          <p:cNvPr id="9" name="Content Placeholder 8" descr="A close-up of a text&#10;&#10;AI-generated content may be incorrect.">
            <a:extLst>
              <a:ext uri="{FF2B5EF4-FFF2-40B4-BE49-F238E27FC236}">
                <a16:creationId xmlns:a16="http://schemas.microsoft.com/office/drawing/2014/main" id="{38FA1287-B502-E5DC-FC43-BC92C36D66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432800" cy="24638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5A4245-2B6D-41DD-1630-7A8F583D41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86" r="5539"/>
          <a:stretch/>
        </p:blipFill>
        <p:spPr>
          <a:xfrm>
            <a:off x="0" y="2782956"/>
            <a:ext cx="7965661" cy="3676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C48680-2D5F-B5B7-2CA9-F5D7E48185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3180"/>
          <a:stretch/>
        </p:blipFill>
        <p:spPr>
          <a:xfrm>
            <a:off x="8137386" y="2212007"/>
            <a:ext cx="3688522" cy="2028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431625-FE82-052E-4458-F87FB1C548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145"/>
          <a:stretch/>
        </p:blipFill>
        <p:spPr>
          <a:xfrm>
            <a:off x="8432799" y="3885560"/>
            <a:ext cx="3097695" cy="24282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8C1A68-CD5F-4AE0-7910-4D31A0CF4F1D}"/>
              </a:ext>
            </a:extLst>
          </p:cNvPr>
          <p:cNvSpPr/>
          <p:nvPr/>
        </p:nvSpPr>
        <p:spPr>
          <a:xfrm>
            <a:off x="9842500" y="6172199"/>
            <a:ext cx="520700" cy="287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2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2C188-139D-D73C-2087-25F0A31893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4889500" cy="1430337"/>
          </a:xfrm>
        </p:spPr>
        <p:txBody>
          <a:bodyPr>
            <a:normAutofit/>
          </a:bodyPr>
          <a:lstStyle/>
          <a:p>
            <a:r>
              <a:rPr lang="en-GB" sz="4270" dirty="0"/>
              <a:t>PROTABs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24CCE-75F4-B222-9822-7D0BAD6D59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6800" y="1981056"/>
            <a:ext cx="9590088" cy="1960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+ </a:t>
            </a:r>
            <a:r>
              <a:rPr lang="en-US" sz="25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PROTABs</a:t>
            </a:r>
            <a:r>
              <a:rPr lang="en-US" sz="2500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are not only highly specific but also effectively bypass the challenge of intracellular compound delivery and offer a method to degrade cell membrane proteins that are considered undruggable.</a:t>
            </a:r>
          </a:p>
          <a:p>
            <a:pPr marL="0" indent="0">
              <a:buNone/>
            </a:pPr>
            <a:endParaRPr lang="en-US" sz="2500" kern="100" dirty="0"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500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- </a:t>
            </a:r>
            <a:r>
              <a:rPr lang="en-US" sz="25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New modality! </a:t>
            </a:r>
            <a:r>
              <a:rPr lang="en-US" sz="2500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Not much experience </a:t>
            </a:r>
            <a:r>
              <a:rPr lang="en-US" sz="2500" kern="100" dirty="0">
                <a:latin typeface="Arial" panose="020B0604020202020204" pitchFamily="34" charset="0"/>
                <a:ea typeface="Aptos" panose="020B0004020202020204" pitchFamily="34" charset="0"/>
              </a:rPr>
              <a:t>- </a:t>
            </a:r>
            <a:r>
              <a:rPr lang="en-US" sz="2500" kern="1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there sometimes proteins are just internalized (and degraded) when you add an antibody</a:t>
            </a:r>
            <a:endParaRPr lang="en-CH" sz="25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EF56B-266B-2950-3589-054826212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893" y="1905436"/>
            <a:ext cx="5651107" cy="4490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2406EB-0F34-8CA2-B454-EFDD053B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91" y="1912326"/>
            <a:ext cx="6292397" cy="420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D57A4D-24B1-112C-0AF0-2B712184711E}"/>
              </a:ext>
            </a:extLst>
          </p:cNvPr>
          <p:cNvSpPr/>
          <p:nvPr/>
        </p:nvSpPr>
        <p:spPr>
          <a:xfrm>
            <a:off x="254833" y="1690688"/>
            <a:ext cx="719528" cy="42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0F9348-E19A-0399-AC9B-557F20464453}"/>
              </a:ext>
            </a:extLst>
          </p:cNvPr>
          <p:cNvSpPr/>
          <p:nvPr/>
        </p:nvSpPr>
        <p:spPr>
          <a:xfrm>
            <a:off x="87442" y="3429000"/>
            <a:ext cx="719528" cy="42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E954E2-C032-1079-0824-A50AD3A196A4}"/>
              </a:ext>
            </a:extLst>
          </p:cNvPr>
          <p:cNvSpPr/>
          <p:nvPr/>
        </p:nvSpPr>
        <p:spPr>
          <a:xfrm>
            <a:off x="118672" y="4952564"/>
            <a:ext cx="719528" cy="42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4A26AF-7116-808F-231E-3AA8640D144D}"/>
              </a:ext>
            </a:extLst>
          </p:cNvPr>
          <p:cNvSpPr txBox="1">
            <a:spLocks/>
          </p:cNvSpPr>
          <p:nvPr/>
        </p:nvSpPr>
        <p:spPr>
          <a:xfrm>
            <a:off x="1097280" y="182880"/>
            <a:ext cx="11094720" cy="1430337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i="0" kern="1000" spc="-93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sz="4270" dirty="0"/>
              <a:t>Small molecule-nanobody conjugate induced proximity (SNACIPs)</a:t>
            </a:r>
          </a:p>
        </p:txBody>
      </p:sp>
    </p:spTree>
    <p:extLst>
      <p:ext uri="{BB962C8B-B14F-4D97-AF65-F5344CB8AC3E}">
        <p14:creationId xmlns:p14="http://schemas.microsoft.com/office/powerpoint/2010/main" val="41151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13B435-C23B-F053-8A55-17776EE37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30" y="1693889"/>
            <a:ext cx="11535870" cy="32495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9F5CD5-34F2-69D4-098F-0EEE797B5414}"/>
              </a:ext>
            </a:extLst>
          </p:cNvPr>
          <p:cNvSpPr/>
          <p:nvPr/>
        </p:nvSpPr>
        <p:spPr>
          <a:xfrm>
            <a:off x="153233" y="1693889"/>
            <a:ext cx="719528" cy="42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6B06E3-5B3B-BC0D-8E9F-B8826543F707}"/>
              </a:ext>
            </a:extLst>
          </p:cNvPr>
          <p:cNvSpPr/>
          <p:nvPr/>
        </p:nvSpPr>
        <p:spPr>
          <a:xfrm>
            <a:off x="4444999" y="1693889"/>
            <a:ext cx="457201" cy="42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70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FF1F-DF70-FE55-5B30-112CCE22AC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4889500" cy="711981"/>
          </a:xfrm>
        </p:spPr>
        <p:txBody>
          <a:bodyPr>
            <a:normAutofit/>
          </a:bodyPr>
          <a:lstStyle/>
          <a:p>
            <a:r>
              <a:rPr lang="en-GB" sz="4270" dirty="0"/>
              <a:t>SNACIPs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5D75D-C505-749D-E801-E0B41A5391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7280" y="1751879"/>
            <a:ext cx="10301287" cy="4516437"/>
          </a:xfrm>
        </p:spPr>
        <p:txBody>
          <a:bodyPr>
            <a:norm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PROS: </a:t>
            </a:r>
            <a:r>
              <a:rPr lang="en-US" sz="2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SNACIPs (small molecule-nanobody conjugate inducers of proximity) represent a first approach to redirect specific endogenous proteins to a desired intracellular location such as the plasma membrane, mitochondria, or the nucleus. This technology was for example used to redirect TPX2, an </a:t>
            </a:r>
            <a:r>
              <a:rPr lang="en-US" sz="22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unligandable</a:t>
            </a:r>
            <a:r>
              <a:rPr lang="en-US" sz="2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microtubule nucleation factor, to the plasma membrane, thereby inhibiting cancer cell proliferation.</a:t>
            </a:r>
            <a:r>
              <a:rPr lang="en-CH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CH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H" sz="2200" b="1" dirty="0">
                <a:latin typeface="Arial" panose="020B0604020202020204" pitchFamily="34" charset="0"/>
                <a:cs typeface="Arial" panose="020B0604020202020204" pitchFamily="34" charset="0"/>
              </a:rPr>
              <a:t>CONS: </a:t>
            </a:r>
            <a:r>
              <a:rPr lang="en-CH" sz="2200" dirty="0">
                <a:latin typeface="Arial" panose="020B0604020202020204" pitchFamily="34" charset="0"/>
                <a:cs typeface="Arial" panose="020B0604020202020204" pitchFamily="34" charset="0"/>
              </a:rPr>
              <a:t>delivery of the nanobody </a:t>
            </a:r>
            <a:r>
              <a:rPr lang="en-CH" sz="2200">
                <a:latin typeface="Arial" panose="020B0604020202020204" pitchFamily="34" charset="0"/>
                <a:cs typeface="Arial" panose="020B0604020202020204" pitchFamily="34" charset="0"/>
              </a:rPr>
              <a:t>will be</a:t>
            </a:r>
            <a:r>
              <a:rPr lang="de-CH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H" sz="22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CH" sz="2200" dirty="0">
                <a:latin typeface="Arial" panose="020B0604020202020204" pitchFamily="34" charset="0"/>
                <a:cs typeface="Arial" panose="020B0604020202020204" pitchFamily="34" charset="0"/>
              </a:rPr>
              <a:t>issue; may also be immunogenic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18E5E4-E39E-70DE-35C1-F81C7DE2363F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95AED3-3873-08D1-CE97-893F145164D1}"/>
              </a:ext>
            </a:extLst>
          </p:cNvPr>
          <p:cNvSpPr/>
          <p:nvPr/>
        </p:nvSpPr>
        <p:spPr>
          <a:xfrm>
            <a:off x="11550650" y="92884"/>
            <a:ext cx="457200" cy="6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482" name="Picture 2" descr="Figure 4">
            <a:extLst>
              <a:ext uri="{FF2B5EF4-FFF2-40B4-BE49-F238E27FC236}">
                <a16:creationId xmlns:a16="http://schemas.microsoft.com/office/drawing/2014/main" id="{501620AE-02A4-F059-2DA3-161B825E6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32" y="300168"/>
            <a:ext cx="8243604" cy="62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D816E1-BD38-4161-7720-AF8B96242CC0}"/>
              </a:ext>
            </a:extLst>
          </p:cNvPr>
          <p:cNvSpPr txBox="1"/>
          <p:nvPr/>
        </p:nvSpPr>
        <p:spPr>
          <a:xfrm>
            <a:off x="3491932" y="625766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4AD64E-0B56-02F0-07FA-88DBB1266B4D}"/>
              </a:ext>
            </a:extLst>
          </p:cNvPr>
          <p:cNvSpPr txBox="1">
            <a:spLocks/>
          </p:cNvSpPr>
          <p:nvPr/>
        </p:nvSpPr>
        <p:spPr>
          <a:xfrm>
            <a:off x="487460" y="739231"/>
            <a:ext cx="3308468" cy="2539685"/>
          </a:xfrm>
          <a:prstGeom prst="rect">
            <a:avLst/>
          </a:prstGeom>
        </p:spPr>
        <p:txBody>
          <a:bodyPr vert="horz" wrap="square" lIns="64806" tIns="32403" rIns="64806" bIns="32403" numCol="1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Protein-</a:t>
            </a:r>
          </a:p>
          <a:p>
            <a:pPr algn="ctr"/>
            <a:r>
              <a:rPr lang="en-US" sz="25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Protein</a:t>
            </a:r>
          </a:p>
          <a:p>
            <a:pPr algn="ctr"/>
            <a:r>
              <a:rPr lang="en-US" sz="25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Interaction</a:t>
            </a:r>
          </a:p>
          <a:p>
            <a:pPr algn="ctr"/>
            <a:r>
              <a:rPr lang="en-US" sz="25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 </a:t>
            </a:r>
          </a:p>
          <a:p>
            <a:pPr algn="ctr"/>
            <a:r>
              <a:rPr lang="en-US" sz="4500" b="1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PROTAC</a:t>
            </a:r>
            <a:r>
              <a:rPr lang="en-US" sz="4500" b="1" cap="none" dirty="0">
                <a:latin typeface="Franklin Gothic Heavy" panose="020B0603020102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</a:t>
            </a:r>
            <a:endParaRPr lang="en-US" sz="4500" b="1" dirty="0">
              <a:latin typeface="Franklin Gothic Heavy" panose="020B0603020102020204" pitchFamily="34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EEF9B2-C726-E216-C95C-AA8D428920BA}"/>
              </a:ext>
            </a:extLst>
          </p:cNvPr>
          <p:cNvSpPr txBox="1"/>
          <p:nvPr/>
        </p:nvSpPr>
        <p:spPr>
          <a:xfrm>
            <a:off x="9404468" y="6550223"/>
            <a:ext cx="25145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tx2"/>
                </a:solidFill>
                <a:effectLst/>
                <a:latin typeface="Helvetica" pitchFamily="2" charset="0"/>
              </a:rPr>
              <a:t>Ramachandran</a:t>
            </a:r>
            <a:r>
              <a:rPr lang="en-US" sz="14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1400" i="1" dirty="0">
                <a:solidFill>
                  <a:schemeClr val="tx2"/>
                </a:solidFill>
                <a:latin typeface="Helvetica" pitchFamily="2" charset="0"/>
              </a:rPr>
              <a:t>et al. </a:t>
            </a:r>
            <a:r>
              <a:rPr lang="en-US" sz="1400" dirty="0">
                <a:solidFill>
                  <a:schemeClr val="tx2"/>
                </a:solidFill>
                <a:latin typeface="Helvetica" pitchFamily="2" charset="0"/>
              </a:rPr>
              <a:t>(2020)</a:t>
            </a:r>
            <a:endParaRPr lang="en-GB" sz="1400" b="0" i="0" dirty="0">
              <a:solidFill>
                <a:schemeClr val="tx2"/>
              </a:solidFill>
              <a:effectLst/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2174B7-862E-2F46-A13C-09D0FD2C0D48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7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EAEC39-592D-44FA-A921-B8F92FDA937B}"/>
              </a:ext>
            </a:extLst>
          </p:cNvPr>
          <p:cNvSpPr txBox="1">
            <a:spLocks/>
          </p:cNvSpPr>
          <p:nvPr/>
        </p:nvSpPr>
        <p:spPr>
          <a:xfrm>
            <a:off x="5799184" y="1098388"/>
            <a:ext cx="6035040" cy="4394988"/>
          </a:xfrm>
          <a:prstGeom prst="rect">
            <a:avLst/>
          </a:prstGeom>
        </p:spPr>
        <p:txBody>
          <a:bodyPr vert="horz" lIns="91440" tIns="45720" rIns="91440" bIns="45720" numCol="1" rtlCol="0" anchor="ctr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0000" b="1" spc="800" dirty="0">
                <a:latin typeface="Franklin Gothic Heavy" panose="020B0603020102020204" pitchFamily="34" charset="0"/>
              </a:rPr>
              <a:t>How can this be … 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0A6E92-C74B-B623-C911-5662B09F5B13}"/>
              </a:ext>
            </a:extLst>
          </p:cNvPr>
          <p:cNvGrpSpPr/>
          <p:nvPr/>
        </p:nvGrpSpPr>
        <p:grpSpPr>
          <a:xfrm>
            <a:off x="651193" y="523974"/>
            <a:ext cx="4846320" cy="5153412"/>
            <a:chOff x="651193" y="523974"/>
            <a:chExt cx="4846320" cy="51534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7AB185-EF50-6715-8459-46FBF6FAF1B1}"/>
                </a:ext>
              </a:extLst>
            </p:cNvPr>
            <p:cNvSpPr>
              <a:spLocks/>
            </p:cNvSpPr>
            <p:nvPr/>
          </p:nvSpPr>
          <p:spPr>
            <a:xfrm>
              <a:off x="651193" y="523974"/>
              <a:ext cx="4846320" cy="515341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2" descr="photo of Emil Fischer">
              <a:extLst>
                <a:ext uri="{FF2B5EF4-FFF2-40B4-BE49-F238E27FC236}">
                  <a16:creationId xmlns:a16="http://schemas.microsoft.com/office/drawing/2014/main" id="{039B8269-3736-EE30-9221-85786DF2CC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" t="5467" r="4377" b="23715"/>
            <a:stretch/>
          </p:blipFill>
          <p:spPr bwMode="auto">
            <a:xfrm>
              <a:off x="788353" y="651794"/>
              <a:ext cx="4572000" cy="4897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25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4B45C1-D7AF-4CDE-5473-6E3A44AC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94" t="7842" b="43268"/>
          <a:stretch/>
        </p:blipFill>
        <p:spPr>
          <a:xfrm>
            <a:off x="5378823" y="537882"/>
            <a:ext cx="6518137" cy="3352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97D9AC-B328-FEDC-EC47-297DA04C1C22}"/>
              </a:ext>
            </a:extLst>
          </p:cNvPr>
          <p:cNvSpPr txBox="1">
            <a:spLocks/>
          </p:cNvSpPr>
          <p:nvPr/>
        </p:nvSpPr>
        <p:spPr>
          <a:xfrm>
            <a:off x="-1544092" y="295835"/>
            <a:ext cx="9459272" cy="2539685"/>
          </a:xfrm>
          <a:prstGeom prst="rect">
            <a:avLst/>
          </a:prstGeom>
        </p:spPr>
        <p:txBody>
          <a:bodyPr vert="horz" wrap="square" lIns="64806" tIns="32403" rIns="64806" bIns="32403" numCol="1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50" b="1" kern="1000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THERMO-</a:t>
            </a:r>
          </a:p>
          <a:p>
            <a:pPr algn="ctr"/>
            <a:r>
              <a:rPr lang="en-US" sz="4270" b="1" kern="1000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DYNAMIC</a:t>
            </a:r>
          </a:p>
          <a:p>
            <a:pPr algn="ctr"/>
            <a:r>
              <a:rPr lang="en-US" sz="4270" b="1" kern="1000" spc="-93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5E2F57-2D28-AB93-2CBC-8F3288C0E2FD}"/>
              </a:ext>
            </a:extLst>
          </p:cNvPr>
          <p:cNvSpPr/>
          <p:nvPr/>
        </p:nvSpPr>
        <p:spPr>
          <a:xfrm>
            <a:off x="485775" y="5550694"/>
            <a:ext cx="457200" cy="92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465272-FBFD-05C4-DEBD-F289D03E0C37}"/>
              </a:ext>
            </a:extLst>
          </p:cNvPr>
          <p:cNvSpPr/>
          <p:nvPr/>
        </p:nvSpPr>
        <p:spPr>
          <a:xfrm>
            <a:off x="11706225" y="5399314"/>
            <a:ext cx="457200" cy="13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6247D0-2F7B-3185-9A79-625F5F22143F}"/>
              </a:ext>
            </a:extLst>
          </p:cNvPr>
          <p:cNvSpPr/>
          <p:nvPr/>
        </p:nvSpPr>
        <p:spPr>
          <a:xfrm>
            <a:off x="11550650" y="92884"/>
            <a:ext cx="457200" cy="618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2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64CEBBA7-C5B4-6F25-ED34-C039779C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59" y="0"/>
            <a:ext cx="4224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93784-01C4-1441-D1AF-19FA5FA927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182880"/>
            <a:ext cx="8033468" cy="1430337"/>
          </a:xfrm>
        </p:spPr>
        <p:txBody>
          <a:bodyPr>
            <a:noAutofit/>
          </a:bodyPr>
          <a:lstStyle/>
          <a:p>
            <a:r>
              <a:rPr lang="en-GB" sz="4270" dirty="0"/>
              <a:t>Most mutations are loss of function …</a:t>
            </a:r>
            <a:br>
              <a:rPr lang="en-GB" sz="4270" dirty="0"/>
            </a:br>
            <a:endParaRPr lang="en-GB" sz="4270" dirty="0"/>
          </a:p>
        </p:txBody>
      </p:sp>
      <p:pic>
        <p:nvPicPr>
          <p:cNvPr id="1028" name="Picture 4" descr="Fig. 1">
            <a:extLst>
              <a:ext uri="{FF2B5EF4-FFF2-40B4-BE49-F238E27FC236}">
                <a16:creationId xmlns:a16="http://schemas.microsoft.com/office/drawing/2014/main" id="{F9FB90F6-1CB9-FC21-D8CD-9361C50E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8" y="1763713"/>
            <a:ext cx="6597722" cy="368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3219B-6AFE-DF11-1F0A-69D007EF3D46}"/>
              </a:ext>
            </a:extLst>
          </p:cNvPr>
          <p:cNvSpPr txBox="1"/>
          <p:nvPr/>
        </p:nvSpPr>
        <p:spPr>
          <a:xfrm>
            <a:off x="1347427" y="5749507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dirty="0"/>
              <a:t>… but maybe not true for all mutations !?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A3F69E-3D16-09C1-9C09-EC6A3EF0E3DE}"/>
              </a:ext>
            </a:extLst>
          </p:cNvPr>
          <p:cNvSpPr txBox="1"/>
          <p:nvPr/>
        </p:nvSpPr>
        <p:spPr>
          <a:xfrm>
            <a:off x="3287195" y="6377345"/>
            <a:ext cx="3860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Fu, Mo &amp; Ivanov,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 Rev Cancer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(2025)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924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45801</TotalTime>
  <Words>2044</Words>
  <Application>Microsoft Macintosh PowerPoint</Application>
  <PresentationFormat>Widescreen</PresentationFormat>
  <Paragraphs>210</Paragraphs>
  <Slides>54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-apple-system</vt:lpstr>
      <vt:lpstr>Aptos</vt:lpstr>
      <vt:lpstr>Arial</vt:lpstr>
      <vt:lpstr>ElsevierSans</vt:lpstr>
      <vt:lpstr>Franklin Gothic Demi Cond</vt:lpstr>
      <vt:lpstr>Franklin Gothic Heavy</vt:lpstr>
      <vt:lpstr>Franklin Gothic Medium</vt:lpstr>
      <vt:lpstr>Harding</vt:lpstr>
      <vt:lpstr>Helvetica</vt:lpstr>
      <vt:lpstr>Helvetica Neue Medium</vt:lpstr>
      <vt:lpstr>Roboto</vt:lpstr>
      <vt:lpstr>Source Sans Pro Web</vt:lpstr>
      <vt:lpstr>system-ui</vt:lpstr>
      <vt:lpstr>Wingdings</vt:lpstr>
      <vt:lpstr>Thème Office</vt:lpstr>
      <vt:lpstr>Proximity Mania!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mutations are loss of function 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out of reach for degraders?  (PROTACs &amp; Molecular Glues)</vt:lpstr>
      <vt:lpstr>The challenges</vt:lpstr>
      <vt:lpstr>What is out of reach for degraders?  (PROTACs &amp; Molecular Glues)</vt:lpstr>
      <vt:lpstr>PowerPoint Presentation</vt:lpstr>
      <vt:lpstr>DUB-TACs</vt:lpstr>
      <vt:lpstr>Will it work?</vt:lpstr>
      <vt:lpstr>Find a ligand for a DUB  (Activity-based protein profiling (ABPP)</vt:lpstr>
      <vt:lpstr>Proof of concept!?</vt:lpstr>
      <vt:lpstr>Dream big!</vt:lpstr>
      <vt:lpstr>DUBTac</vt:lpstr>
      <vt:lpstr>PowerPoint Presentation</vt:lpstr>
      <vt:lpstr>FOXO-DUBTAC stabilises FOXA1</vt:lpstr>
      <vt:lpstr>DUBTac</vt:lpstr>
      <vt:lpstr>PowerPoint Presentation</vt:lpstr>
      <vt:lpstr>Phosphorylation-inducing chimeric molecules (PHICs) and phosphorylation targeting chimeras (PHOSTACs) </vt:lpstr>
      <vt:lpstr>PowerPoint Presentation</vt:lpstr>
      <vt:lpstr>PowerPoint Presentation</vt:lpstr>
      <vt:lpstr>PowerPoint Presentation</vt:lpstr>
      <vt:lpstr>PHOSTAC  (Phosphorylation Targeting Chimera)</vt:lpstr>
      <vt:lpstr>DUBTac PHOSTAC</vt:lpstr>
      <vt:lpstr>… but what to do if there is no ligand for the major phosphatase (PP2A)?</vt:lpstr>
      <vt:lpstr>PowerPoint Presentation</vt:lpstr>
      <vt:lpstr>PowerPoint Presentation</vt:lpstr>
      <vt:lpstr>There are also Acetylation-Targeting Chimera (AceTAC) </vt:lpstr>
      <vt:lpstr>TCIPs  (transcriptional/epigenetic chemical inducers of proximity) </vt:lpstr>
      <vt:lpstr>PowerPoint Presentation</vt:lpstr>
      <vt:lpstr>LYTACs (Lysosome Targeting Chimeras)</vt:lpstr>
      <vt:lpstr>Receptors used for LYTACs</vt:lpstr>
      <vt:lpstr>PowerPoint Presentation</vt:lpstr>
      <vt:lpstr>AUTACs </vt:lpstr>
      <vt:lpstr>PowerPoint Presentation</vt:lpstr>
      <vt:lpstr>PowerPoint Presentation</vt:lpstr>
      <vt:lpstr>PowerPoint Presentation</vt:lpstr>
      <vt:lpstr>PowerPoint Presentation</vt:lpstr>
      <vt:lpstr>PROTABs</vt:lpstr>
      <vt:lpstr>PowerPoint Presentation</vt:lpstr>
      <vt:lpstr>PowerPoint Presentation</vt:lpstr>
      <vt:lpstr>SNACIPs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Nicolas Thomä</dc:creator>
  <cp:lastModifiedBy>Nicolas Thomä</cp:lastModifiedBy>
  <cp:revision>43</cp:revision>
  <dcterms:created xsi:type="dcterms:W3CDTF">2024-12-25T22:11:43Z</dcterms:created>
  <dcterms:modified xsi:type="dcterms:W3CDTF">2025-02-27T08:56:03Z</dcterms:modified>
</cp:coreProperties>
</file>